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4" r:id="rId7"/>
    <p:sldId id="270" r:id="rId8"/>
    <p:sldId id="272" r:id="rId9"/>
    <p:sldId id="263" r:id="rId10"/>
    <p:sldId id="274" r:id="rId11"/>
    <p:sldId id="273" r:id="rId12"/>
    <p:sldId id="271" r:id="rId13"/>
    <p:sldId id="277" r:id="rId14"/>
    <p:sldId id="275" r:id="rId15"/>
    <p:sldId id="276" r:id="rId16"/>
    <p:sldId id="278" r:id="rId17"/>
    <p:sldId id="279" r:id="rId18"/>
    <p:sldId id="280" r:id="rId19"/>
    <p:sldId id="281" r:id="rId20"/>
    <p:sldId id="282" r:id="rId21"/>
    <p:sldId id="266" r:id="rId22"/>
    <p:sldId id="285" r:id="rId23"/>
    <p:sldId id="283" r:id="rId24"/>
    <p:sldId id="284" r:id="rId25"/>
    <p:sldId id="286" r:id="rId26"/>
    <p:sldId id="287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754" autoAdjust="0"/>
  </p:normalViewPr>
  <p:slideViewPr>
    <p:cSldViewPr snapToGrid="0" snapToObjects="1">
      <p:cViewPr>
        <p:scale>
          <a:sx n="103" d="100"/>
          <a:sy n="103" d="100"/>
        </p:scale>
        <p:origin x="-1496" y="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09C19-3333-F748-BFA8-3DC416911B5B}" type="datetimeFigureOut">
              <a:rPr lang="en-US" smtClean="0"/>
              <a:t>5/1/13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C7616-B134-0047-ABFF-A95E6FAEF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5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#2: Motivate your project by describing why its solution is important. Who would care if you are successful and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#2: Motivate your project by describing why its solution is important. Who would care if you are successful and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#2: Motivate your project by describing why its solution is important. Who would care if you are successful and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#2: Motivate your project by describing why its solution is important. Who would care if you are successful and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#2: Motivate your project by describing why its solution is important. Who would care if you are successful and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RFC 1918</a:t>
            </a:r>
          </a:p>
          <a:p>
            <a:r>
              <a:rPr lang="en-US" smtClean="0"/>
              <a:t>172.16.0.0 - 172.31.255.255 (172.16/12 prefix)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Median value</a:t>
            </a:r>
          </a:p>
          <a:p>
            <a:endParaRPr lang="en-US" dirty="0" smtClean="0"/>
          </a:p>
          <a:p>
            <a:r>
              <a:rPr lang="en-US" dirty="0" smtClean="0"/>
              <a:t>*Argument to make:</a:t>
            </a:r>
          </a:p>
          <a:p>
            <a:r>
              <a:rPr lang="en-US" dirty="0" smtClean="0"/>
              <a:t>1, Random</a:t>
            </a:r>
            <a:r>
              <a:rPr lang="en-US" baseline="0" dirty="0" smtClean="0"/>
              <a:t> is shorter than hot trends? (Not cached?)</a:t>
            </a:r>
            <a:br>
              <a:rPr lang="en-US" baseline="0" dirty="0" smtClean="0"/>
            </a:br>
            <a:r>
              <a:rPr lang="en-US" baseline="0" dirty="0" smtClean="0"/>
              <a:t>2, Google Portion is not trivial (DC optimization is still needed)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RFC 1918</a:t>
            </a:r>
          </a:p>
          <a:p>
            <a:endParaRPr lang="en-US" dirty="0" smtClean="0"/>
          </a:p>
          <a:p>
            <a:r>
              <a:rPr lang="en-US" dirty="0" smtClean="0"/>
              <a:t>172.16.0.0 - 172.31.255.255 (172.16/12 prefix)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Quick note on the first hop (iPhone)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Second hop: Packet Data Gateway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Arguments to make:</a:t>
            </a:r>
            <a:br>
              <a:rPr lang="en-US" dirty="0" smtClean="0"/>
            </a:br>
            <a:r>
              <a:rPr lang="en-US" dirty="0" smtClean="0"/>
              <a:t>1)</a:t>
            </a:r>
            <a:r>
              <a:rPr lang="en-US" baseline="0" dirty="0" smtClean="0"/>
              <a:t> fairly stable within cellular.</a:t>
            </a:r>
          </a:p>
          <a:p>
            <a:r>
              <a:rPr lang="en-US" baseline="0" dirty="0" smtClean="0"/>
              <a:t>2) Still latency not too small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each </a:t>
            </a:r>
            <a:r>
              <a:rPr lang="en-US" dirty="0" err="1" smtClean="0"/>
              <a:t>traceroute</a:t>
            </a:r>
            <a:r>
              <a:rPr lang="en-US" baseline="0" dirty="0" smtClean="0"/>
              <a:t>, the number of responds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Fall back to 4G network</a:t>
            </a:r>
            <a:r>
              <a:rPr lang="en-US" baseline="0" dirty="0" smtClean="0"/>
              <a:t> in this case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25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#2: Motivate your project by describing why its solution is important. Who would care if you are successful and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#2: Motivate your project by describing why its solution is important. Who would care if you are successful and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#2: Motivate your project by describing why its solution is important. Who would care if you are successful and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#2: Motivate your project by describing why its solution is important. Who would care if you are successful and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#3: Describe prior work. If your problem is so important, why hasn't it been solved already? What has already been done and where does it fall short?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#2: Motivate your project by describing why its solution is important. Who would care if you are successful and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#2: Motivate your project by describing why its solution is important. Who would care if you are successful and why?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----- Meeting Notes (5/1/13 12:13) -----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#2: Motivate your project by describing why its solution is important. Who would care if you are successful and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#2: Motivate your project by describing why its solution is important. Who would care if you are successful and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E7C1-0930-394A-BB48-132AAC6FC298}" type="datetimeFigureOut">
              <a:rPr lang="en-US" smtClean="0"/>
              <a:t>5/1/13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78A-9A8B-C94F-94DF-F436F0FA3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E7C1-0930-394A-BB48-132AAC6FC298}" type="datetimeFigureOut">
              <a:rPr lang="en-US" smtClean="0"/>
              <a:t>5/1/13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78A-9A8B-C94F-94DF-F436F0FA3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E7C1-0930-394A-BB48-132AAC6FC298}" type="datetimeFigureOut">
              <a:rPr lang="en-US" smtClean="0"/>
              <a:t>5/1/13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78A-9A8B-C94F-94DF-F436F0FA3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E7C1-0930-394A-BB48-132AAC6FC298}" type="datetimeFigureOut">
              <a:rPr lang="en-US" smtClean="0"/>
              <a:t>5/1/13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78A-9A8B-C94F-94DF-F436F0FA3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E7C1-0930-394A-BB48-132AAC6FC298}" type="datetimeFigureOut">
              <a:rPr lang="en-US" smtClean="0"/>
              <a:t>5/1/13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78A-9A8B-C94F-94DF-F436F0FA3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E7C1-0930-394A-BB48-132AAC6FC298}" type="datetimeFigureOut">
              <a:rPr lang="en-US" smtClean="0"/>
              <a:t>5/1/13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78A-9A8B-C94F-94DF-F436F0FA3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E7C1-0930-394A-BB48-132AAC6FC298}" type="datetimeFigureOut">
              <a:rPr lang="en-US" smtClean="0"/>
              <a:t>5/1/13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78A-9A8B-C94F-94DF-F436F0FA3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E7C1-0930-394A-BB48-132AAC6FC298}" type="datetimeFigureOut">
              <a:rPr lang="en-US" smtClean="0"/>
              <a:t>5/1/13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78A-9A8B-C94F-94DF-F436F0FA3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E7C1-0930-394A-BB48-132AAC6FC298}" type="datetimeFigureOut">
              <a:rPr lang="en-US" smtClean="0"/>
              <a:t>5/1/13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78A-9A8B-C94F-94DF-F436F0FA3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E7C1-0930-394A-BB48-132AAC6FC298}" type="datetimeFigureOut">
              <a:rPr lang="en-US" smtClean="0"/>
              <a:t>5/1/13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78A-9A8B-C94F-94DF-F436F0FA3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E7C1-0930-394A-BB48-132AAC6FC298}" type="datetimeFigureOut">
              <a:rPr lang="en-US" smtClean="0"/>
              <a:t>5/1/13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78A-9A8B-C94F-94DF-F436F0FA3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5E7C1-0930-394A-BB48-132AAC6FC298}" type="datetimeFigureOut">
              <a:rPr lang="en-US" smtClean="0"/>
              <a:t>5/1/13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6278A-9A8B-C94F-94DF-F436F0FA3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Segoe Light"/>
                <a:cs typeface="Segoe Light"/>
              </a:rPr>
              <a:t>An Internet Latency Measurement Study</a:t>
            </a:r>
            <a:endParaRPr lang="en-US" dirty="0">
              <a:latin typeface="Segoe Light"/>
              <a:cs typeface="Segoe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>
                <a:latin typeface="Segoe Light"/>
                <a:cs typeface="Segoe Light"/>
              </a:rPr>
              <a:t>Ben Zhang</a:t>
            </a:r>
          </a:p>
          <a:p>
            <a:r>
              <a:rPr lang="en-US" sz="2500" dirty="0" err="1" smtClean="0">
                <a:latin typeface="Segoe Light"/>
                <a:cs typeface="Segoe Light"/>
              </a:rPr>
              <a:t>Ahir</a:t>
            </a:r>
            <a:r>
              <a:rPr lang="en-US" sz="2500" dirty="0" smtClean="0">
                <a:latin typeface="Segoe Light"/>
                <a:cs typeface="Segoe Light"/>
              </a:rPr>
              <a:t> Reddy</a:t>
            </a:r>
          </a:p>
          <a:p>
            <a:r>
              <a:rPr lang="en-US" sz="2500" dirty="0" smtClean="0">
                <a:solidFill>
                  <a:schemeClr val="tx1">
                    <a:lumMod val="75000"/>
                  </a:schemeClr>
                </a:solidFill>
                <a:latin typeface="Segoe Light"/>
                <a:cs typeface="Segoe Light"/>
              </a:rPr>
              <a:t>CS268 Spring 2013</a:t>
            </a:r>
          </a:p>
        </p:txBody>
      </p:sp>
    </p:spTree>
    <p:extLst>
      <p:ext uri="{BB962C8B-B14F-4D97-AF65-F5344CB8AC3E}">
        <p14:creationId xmlns:p14="http://schemas.microsoft.com/office/powerpoint/2010/main" val="2393526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7920"/>
            <a:ext cx="9144000" cy="454182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Turbo King – Planet Lab Nodes</a:t>
            </a:r>
          </a:p>
        </p:txBody>
      </p:sp>
    </p:spTree>
    <p:extLst>
      <p:ext uri="{BB962C8B-B14F-4D97-AF65-F5344CB8AC3E}">
        <p14:creationId xmlns:p14="http://schemas.microsoft.com/office/powerpoint/2010/main" val="2644662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8193"/>
            <a:ext cx="8229600" cy="5122129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>
                <a:latin typeface="Segoe Light"/>
                <a:cs typeface="Segoe Light"/>
              </a:rPr>
              <a:t>Distribution of Distances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Intercontinental patterns</a:t>
            </a:r>
          </a:p>
          <a:p>
            <a:r>
              <a:rPr lang="en-US" sz="2400" dirty="0" smtClean="0">
                <a:latin typeface="Segoe Light"/>
                <a:cs typeface="Segoe Light"/>
              </a:rPr>
              <a:t>Filter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Measurements faster than speed of </a:t>
            </a:r>
            <a:r>
              <a:rPr lang="en-US" sz="2000" dirty="0">
                <a:latin typeface="Segoe Light"/>
                <a:cs typeface="Segoe Light"/>
              </a:rPr>
              <a:t>light </a:t>
            </a:r>
            <a:r>
              <a:rPr lang="en-US" sz="2000" dirty="0" smtClean="0">
                <a:latin typeface="Segoe Light"/>
                <a:cs typeface="Segoe Light"/>
              </a:rPr>
              <a:t>(~90,000</a:t>
            </a:r>
            <a:r>
              <a:rPr lang="en-US" sz="2000" dirty="0">
                <a:latin typeface="Segoe Light"/>
                <a:cs typeface="Segoe Light"/>
              </a:rPr>
              <a:t>) </a:t>
            </a:r>
            <a:endParaRPr lang="en-US" sz="2000" dirty="0" smtClean="0">
              <a:latin typeface="Segoe Light"/>
              <a:cs typeface="Segoe Light"/>
            </a:endParaRPr>
          </a:p>
          <a:p>
            <a:pPr lvl="2"/>
            <a:r>
              <a:rPr lang="en-US" sz="1600" dirty="0">
                <a:latin typeface="Segoe Light"/>
                <a:cs typeface="Segoe Light"/>
              </a:rPr>
              <a:t>Incorrect Geo IP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Negative </a:t>
            </a:r>
            <a:r>
              <a:rPr lang="en-US" sz="2000" dirty="0">
                <a:latin typeface="Segoe Light"/>
                <a:cs typeface="Segoe Light"/>
              </a:rPr>
              <a:t>Latency (~41,000</a:t>
            </a:r>
            <a:r>
              <a:rPr lang="en-US" sz="2000" dirty="0" smtClean="0">
                <a:latin typeface="Segoe Light"/>
                <a:cs typeface="Segoe Light"/>
              </a:rPr>
              <a:t>)</a:t>
            </a:r>
          </a:p>
          <a:p>
            <a:pPr lvl="2"/>
            <a:r>
              <a:rPr lang="en-US" sz="1600" dirty="0" smtClean="0">
                <a:latin typeface="Segoe Light"/>
                <a:cs typeface="Segoe Light"/>
              </a:rPr>
              <a:t>Still analyzing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Extremely High </a:t>
            </a:r>
            <a:r>
              <a:rPr lang="en-US" sz="2000" dirty="0">
                <a:latin typeface="Segoe Light"/>
                <a:cs typeface="Segoe Light"/>
              </a:rPr>
              <a:t>Latencies </a:t>
            </a:r>
            <a:r>
              <a:rPr lang="en-US" sz="2000" dirty="0" smtClean="0">
                <a:latin typeface="Segoe Light"/>
                <a:cs typeface="Segoe Light"/>
              </a:rPr>
              <a:t>(~240,000)</a:t>
            </a:r>
            <a:endParaRPr lang="en-US" sz="2000" dirty="0">
              <a:latin typeface="Segoe Light"/>
              <a:cs typeface="Segoe Light"/>
            </a:endParaRPr>
          </a:p>
          <a:p>
            <a:pPr lvl="2"/>
            <a:r>
              <a:rPr lang="en-US" sz="1600" dirty="0" smtClean="0">
                <a:latin typeface="Segoe Light"/>
                <a:cs typeface="Segoe Light"/>
              </a:rPr>
              <a:t>5 second timeout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Results returned by </a:t>
            </a:r>
            <a:r>
              <a:rPr lang="en-US" sz="2000" dirty="0">
                <a:latin typeface="Segoe Light"/>
                <a:cs typeface="Segoe Light"/>
              </a:rPr>
              <a:t>forwarders </a:t>
            </a:r>
            <a:r>
              <a:rPr lang="en-US" sz="2000" dirty="0" smtClean="0">
                <a:latin typeface="Segoe Light"/>
                <a:cs typeface="Segoe Light"/>
              </a:rPr>
              <a:t>(~1,140,000)</a:t>
            </a:r>
          </a:p>
          <a:p>
            <a:pPr lvl="1"/>
            <a:r>
              <a:rPr lang="en-US" sz="2000" dirty="0">
                <a:latin typeface="Segoe Light"/>
                <a:cs typeface="Segoe Light"/>
              </a:rPr>
              <a:t>Zero Distance </a:t>
            </a:r>
            <a:r>
              <a:rPr lang="en-US" sz="2000" dirty="0" smtClean="0">
                <a:latin typeface="Segoe Light"/>
                <a:cs typeface="Segoe Light"/>
              </a:rPr>
              <a:t>(~22,000)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First Result of DNS Query to new server (~2,400,000)</a:t>
            </a:r>
          </a:p>
          <a:p>
            <a:pPr lvl="2"/>
            <a:r>
              <a:rPr lang="en-US" sz="1600" dirty="0" smtClean="0">
                <a:latin typeface="Segoe Light"/>
                <a:cs typeface="Segoe Light"/>
              </a:rPr>
              <a:t>Extra latency introduced by DNS resolution of our domain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Reduce 4.95 Million to 1 Million</a:t>
            </a:r>
          </a:p>
          <a:p>
            <a:r>
              <a:rPr lang="en-US" sz="2400" dirty="0">
                <a:latin typeface="Segoe Light"/>
                <a:cs typeface="Segoe Light"/>
              </a:rPr>
              <a:t>DNS Forwarders</a:t>
            </a:r>
          </a:p>
          <a:p>
            <a:pPr lvl="1"/>
            <a:r>
              <a:rPr lang="en-US" sz="2000" dirty="0">
                <a:latin typeface="Segoe Light"/>
                <a:cs typeface="Segoe Light"/>
              </a:rPr>
              <a:t>Large Impact on Results</a:t>
            </a:r>
          </a:p>
          <a:p>
            <a:pPr lvl="1"/>
            <a:r>
              <a:rPr lang="en-US" sz="2000" dirty="0">
                <a:latin typeface="Segoe Light"/>
                <a:cs typeface="Segoe Light"/>
              </a:rPr>
              <a:t>Nearly 25% of all queries returned by forwarders</a:t>
            </a:r>
            <a:endParaRPr lang="en-US" sz="2400" dirty="0" smtClean="0">
              <a:latin typeface="Segoe Light"/>
              <a:cs typeface="Segoe Light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Turbo King – </a:t>
            </a:r>
            <a:r>
              <a:rPr lang="en-US" altLang="zh-CN" dirty="0" smtClean="0">
                <a:latin typeface="Segoe Light"/>
                <a:cs typeface="Segoe Light"/>
              </a:rPr>
              <a:t>Analysis</a:t>
            </a:r>
            <a:endParaRPr lang="en-US" dirty="0">
              <a:latin typeface="Segoe Light"/>
              <a:cs typeface="Segoe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4470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Turbo King – Latency vs. Distance</a:t>
            </a:r>
          </a:p>
        </p:txBody>
      </p:sp>
      <p:pic>
        <p:nvPicPr>
          <p:cNvPr id="3" name="Picture 2" descr="latency_dist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" t="-191" r="3919" b="50000"/>
          <a:stretch/>
        </p:blipFill>
        <p:spPr>
          <a:xfrm>
            <a:off x="0" y="1694481"/>
            <a:ext cx="9144000" cy="380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23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5" y="1265416"/>
            <a:ext cx="6005565" cy="460721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Turbo King – Latency vs. Distance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3260" y="1739271"/>
            <a:ext cx="30307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Segoe Light"/>
                <a:cs typeface="Segoe Light"/>
              </a:rPr>
              <a:t> f(x) = p1*x + p2</a:t>
            </a:r>
          </a:p>
          <a:p>
            <a:r>
              <a:rPr lang="en-US" sz="1500" dirty="0">
                <a:latin typeface="Segoe Light"/>
                <a:cs typeface="Segoe Light"/>
              </a:rPr>
              <a:t>Coefficients</a:t>
            </a:r>
            <a:r>
              <a:rPr lang="en-US" sz="1200" dirty="0">
                <a:latin typeface="Segoe Light"/>
                <a:cs typeface="Segoe Light"/>
              </a:rPr>
              <a:t> (with 95% confidence bounds)</a:t>
            </a:r>
            <a:r>
              <a:rPr lang="en-US" sz="1500" dirty="0">
                <a:latin typeface="Segoe Light"/>
                <a:cs typeface="Segoe Light"/>
              </a:rPr>
              <a:t>:</a:t>
            </a:r>
          </a:p>
          <a:p>
            <a:endParaRPr lang="en-US" sz="1500" dirty="0" smtClean="0">
              <a:latin typeface="Segoe Light"/>
              <a:cs typeface="Segoe Light"/>
            </a:endParaRPr>
          </a:p>
          <a:p>
            <a:r>
              <a:rPr lang="en-US" sz="1500" dirty="0" smtClean="0">
                <a:latin typeface="Segoe Light"/>
                <a:cs typeface="Segoe Light"/>
              </a:rPr>
              <a:t>p1 = 1.798e</a:t>
            </a:r>
            <a:r>
              <a:rPr lang="en-US" sz="1500" dirty="0">
                <a:latin typeface="Segoe Light"/>
                <a:cs typeface="Segoe Light"/>
              </a:rPr>
              <a:t>-05 </a:t>
            </a:r>
            <a:r>
              <a:rPr lang="en-US" sz="1200" dirty="0" smtClean="0">
                <a:latin typeface="Segoe Light"/>
                <a:cs typeface="Segoe Light"/>
              </a:rPr>
              <a:t>(</a:t>
            </a:r>
            <a:r>
              <a:rPr lang="en-US" sz="1200" dirty="0">
                <a:latin typeface="Segoe Light"/>
                <a:cs typeface="Segoe Light"/>
              </a:rPr>
              <a:t>1.604e-</a:t>
            </a:r>
            <a:r>
              <a:rPr lang="en-US" sz="1200" dirty="0" smtClean="0">
                <a:latin typeface="Segoe Light"/>
                <a:cs typeface="Segoe Light"/>
              </a:rPr>
              <a:t>05, 1.992e</a:t>
            </a:r>
            <a:r>
              <a:rPr lang="en-US" sz="1200" dirty="0">
                <a:latin typeface="Segoe Light"/>
                <a:cs typeface="Segoe Light"/>
              </a:rPr>
              <a:t>-05)</a:t>
            </a:r>
          </a:p>
          <a:p>
            <a:r>
              <a:rPr lang="en-US" sz="1500" dirty="0" smtClean="0">
                <a:latin typeface="Segoe Light"/>
                <a:cs typeface="Segoe Light"/>
              </a:rPr>
              <a:t>p2 </a:t>
            </a:r>
            <a:r>
              <a:rPr lang="en-US" sz="1500" dirty="0">
                <a:latin typeface="Segoe Light"/>
                <a:cs typeface="Segoe Light"/>
              </a:rPr>
              <a:t>= </a:t>
            </a:r>
            <a:r>
              <a:rPr lang="en-US" sz="1500" dirty="0" smtClean="0">
                <a:latin typeface="Segoe Light"/>
                <a:cs typeface="Segoe Light"/>
              </a:rPr>
              <a:t>0.2326</a:t>
            </a:r>
            <a:r>
              <a:rPr lang="en-US" sz="1500" dirty="0">
                <a:latin typeface="Segoe Light"/>
                <a:cs typeface="Segoe Light"/>
              </a:rPr>
              <a:t> </a:t>
            </a:r>
            <a:r>
              <a:rPr lang="en-US" sz="1200" dirty="0" smtClean="0">
                <a:latin typeface="Segoe Light"/>
                <a:cs typeface="Segoe Light"/>
              </a:rPr>
              <a:t>(</a:t>
            </a:r>
            <a:r>
              <a:rPr lang="en-US" sz="1200" dirty="0">
                <a:latin typeface="Segoe Light"/>
                <a:cs typeface="Segoe Light"/>
              </a:rPr>
              <a:t>0.2104, 0.2547)</a:t>
            </a:r>
          </a:p>
          <a:p>
            <a:endParaRPr lang="en-US" sz="1500" dirty="0">
              <a:latin typeface="Segoe Light"/>
              <a:cs typeface="Segoe Light"/>
            </a:endParaRPr>
          </a:p>
          <a:p>
            <a:r>
              <a:rPr lang="en-US" sz="1500" dirty="0">
                <a:latin typeface="Segoe Light"/>
                <a:cs typeface="Segoe Light"/>
              </a:rPr>
              <a:t>Goodness of fit:</a:t>
            </a:r>
          </a:p>
          <a:p>
            <a:r>
              <a:rPr lang="en-US" sz="1500" dirty="0">
                <a:latin typeface="Segoe Light"/>
                <a:cs typeface="Segoe Light"/>
              </a:rPr>
              <a:t>  SSE: 0.008216</a:t>
            </a:r>
          </a:p>
          <a:p>
            <a:r>
              <a:rPr lang="en-US" sz="1500" dirty="0">
                <a:latin typeface="Segoe Light"/>
                <a:cs typeface="Segoe Light"/>
              </a:rPr>
              <a:t>  R-square: 0.9573</a:t>
            </a:r>
          </a:p>
          <a:p>
            <a:r>
              <a:rPr lang="en-US" sz="1500" dirty="0">
                <a:latin typeface="Segoe Light"/>
                <a:cs typeface="Segoe Light"/>
              </a:rPr>
              <a:t>  Adjusted R-square: 0.9548</a:t>
            </a:r>
          </a:p>
          <a:p>
            <a:r>
              <a:rPr lang="en-US" sz="1500" dirty="0">
                <a:latin typeface="Segoe Light"/>
                <a:cs typeface="Segoe Light"/>
              </a:rPr>
              <a:t>  RMSE: 0.02198</a:t>
            </a:r>
            <a:endParaRPr lang="en-US" sz="1500" dirty="0">
              <a:solidFill>
                <a:srgbClr val="FF0000"/>
              </a:solidFill>
              <a:latin typeface="Segoe Light"/>
              <a:cs typeface="Segoe Light"/>
            </a:endParaRPr>
          </a:p>
        </p:txBody>
      </p:sp>
    </p:spTree>
    <p:extLst>
      <p:ext uri="{BB962C8B-B14F-4D97-AF65-F5344CB8AC3E}">
        <p14:creationId xmlns:p14="http://schemas.microsoft.com/office/powerpoint/2010/main" val="3480392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40" y="1092349"/>
            <a:ext cx="7986889" cy="543601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013221" y="1566334"/>
            <a:ext cx="1594552" cy="719666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69621" y="934176"/>
            <a:ext cx="2867379" cy="2156157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62022" y="5083232"/>
            <a:ext cx="1995312" cy="1445127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Turbo King – DNS Forwarders</a:t>
            </a:r>
          </a:p>
        </p:txBody>
      </p:sp>
    </p:spTree>
    <p:extLst>
      <p:ext uri="{BB962C8B-B14F-4D97-AF65-F5344CB8AC3E}">
        <p14:creationId xmlns:p14="http://schemas.microsoft.com/office/powerpoint/2010/main" val="3833307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2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8192"/>
            <a:ext cx="4508075" cy="2100635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Segoe Light"/>
                <a:cs typeface="Segoe Light"/>
              </a:rPr>
              <a:t>Recap Strategies </a:t>
            </a:r>
            <a:r>
              <a:rPr lang="en-US" altLang="zh-CN" sz="2000" dirty="0" smtClean="0">
                <a:latin typeface="Segoe Light"/>
                <a:cs typeface="Segoe Light"/>
              </a:rPr>
              <a:t>– Query Google</a:t>
            </a:r>
            <a:endParaRPr lang="en-US" sz="2000" dirty="0" smtClean="0">
              <a:latin typeface="Segoe Light"/>
              <a:cs typeface="Segoe Light"/>
            </a:endParaRPr>
          </a:p>
          <a:p>
            <a:pPr lvl="1"/>
            <a:r>
              <a:rPr lang="en-US" sz="1600" dirty="0" smtClean="0">
                <a:latin typeface="Segoe Light"/>
                <a:cs typeface="Segoe Light"/>
              </a:rPr>
              <a:t>Query the hottest trend of that hour</a:t>
            </a:r>
          </a:p>
          <a:p>
            <a:pPr lvl="1"/>
            <a:r>
              <a:rPr lang="en-US" altLang="zh-CN" sz="1600" dirty="0" smtClean="0">
                <a:latin typeface="Segoe Light"/>
                <a:cs typeface="Segoe Light"/>
              </a:rPr>
              <a:t>Query Random Strings</a:t>
            </a:r>
            <a:endParaRPr lang="en-US" sz="1600" dirty="0" smtClean="0">
              <a:latin typeface="Segoe Light"/>
              <a:cs typeface="Segoe Light"/>
            </a:endParaRPr>
          </a:p>
          <a:p>
            <a:r>
              <a:rPr lang="en-US" sz="2000" dirty="0" smtClean="0">
                <a:latin typeface="Segoe Light"/>
                <a:cs typeface="Segoe Light"/>
              </a:rPr>
              <a:t>Ping responded Google IP</a:t>
            </a:r>
          </a:p>
          <a:p>
            <a:pPr lvl="1"/>
            <a:r>
              <a:rPr lang="en-US" sz="1600" i="1" dirty="0" err="1">
                <a:latin typeface="Segoe Light"/>
                <a:cs typeface="Segoe Light"/>
              </a:rPr>
              <a:t>t</a:t>
            </a:r>
            <a:r>
              <a:rPr lang="en-US" sz="1600" i="1" dirty="0" err="1" smtClean="0">
                <a:latin typeface="Segoe Light"/>
                <a:cs typeface="Segoe Light"/>
              </a:rPr>
              <a:t>cpdump</a:t>
            </a:r>
            <a:r>
              <a:rPr lang="en-US" sz="1600" dirty="0" smtClean="0">
                <a:latin typeface="Segoe Light"/>
                <a:cs typeface="Segoe Light"/>
              </a:rPr>
              <a:t> to parse the packet</a:t>
            </a:r>
          </a:p>
          <a:p>
            <a:r>
              <a:rPr lang="en-US" sz="2000" dirty="0">
                <a:latin typeface="Segoe Light"/>
                <a:cs typeface="Segoe Light"/>
              </a:rPr>
              <a:t>From 19 </a:t>
            </a:r>
            <a:r>
              <a:rPr lang="en-US" sz="2000" dirty="0" err="1">
                <a:latin typeface="Segoe Light"/>
                <a:cs typeface="Segoe Light"/>
              </a:rPr>
              <a:t>PlanetLab</a:t>
            </a:r>
            <a:r>
              <a:rPr lang="en-US" sz="2000" dirty="0">
                <a:latin typeface="Segoe Light"/>
                <a:cs typeface="Segoe Light"/>
              </a:rPr>
              <a:t> nodes (13 valid)</a:t>
            </a:r>
          </a:p>
          <a:p>
            <a:pPr lvl="1"/>
            <a:endParaRPr lang="en-US" sz="1600" dirty="0">
              <a:latin typeface="Segoe Light"/>
              <a:cs typeface="Segoe Ligh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380593"/>
            <a:ext cx="8229600" cy="5122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>
              <a:latin typeface="Segoe Light"/>
              <a:cs typeface="Segoe Ligh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65511" y="1115324"/>
            <a:ext cx="3818467" cy="2469444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>
                <a:latin typeface="Segoe Light"/>
                <a:cs typeface="Segoe Light"/>
              </a:rPr>
              <a:t>'</a:t>
            </a:r>
            <a:r>
              <a:rPr lang="en-US" sz="1400" dirty="0">
                <a:latin typeface="Segoe Light"/>
                <a:cs typeface="Segoe Light"/>
              </a:rPr>
              <a:t>Richie Havens </a:t>
            </a:r>
            <a:r>
              <a:rPr lang="en-US" sz="1400" dirty="0" smtClean="0">
                <a:latin typeface="Segoe Light"/>
                <a:cs typeface="Segoe Light"/>
              </a:rPr>
              <a:t>’</a:t>
            </a:r>
            <a:endParaRPr lang="en-US" sz="1400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sz="1400" dirty="0" smtClean="0">
                <a:latin typeface="Segoe Light"/>
                <a:cs typeface="Segoe Light"/>
              </a:rPr>
              <a:t>'</a:t>
            </a:r>
            <a:r>
              <a:rPr lang="en-US" sz="1400" dirty="0">
                <a:latin typeface="Segoe Light"/>
                <a:cs typeface="Segoe Light"/>
              </a:rPr>
              <a:t>jthYj3KCeqbZAja9Pl2FUOMQIE8K7zZI </a:t>
            </a:r>
            <a:r>
              <a:rPr lang="en-US" sz="1400" dirty="0" smtClean="0">
                <a:latin typeface="Segoe Light"/>
                <a:cs typeface="Segoe Light"/>
              </a:rPr>
              <a:t>’</a:t>
            </a:r>
            <a:endParaRPr lang="en-US" sz="1400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sz="1400" dirty="0" smtClean="0">
                <a:latin typeface="Segoe Light"/>
                <a:cs typeface="Segoe Light"/>
              </a:rPr>
              <a:t>'</a:t>
            </a:r>
            <a:r>
              <a:rPr lang="en-US" sz="1400" dirty="0">
                <a:latin typeface="Segoe Light"/>
                <a:cs typeface="Segoe Light"/>
              </a:rPr>
              <a:t>Katherine Russell </a:t>
            </a:r>
            <a:r>
              <a:rPr lang="en-US" sz="1400" dirty="0" err="1">
                <a:latin typeface="Segoe Light"/>
                <a:cs typeface="Segoe Light"/>
              </a:rPr>
              <a:t>Tsarnaev</a:t>
            </a:r>
            <a:r>
              <a:rPr lang="en-US" sz="1400" dirty="0">
                <a:latin typeface="Segoe Light"/>
                <a:cs typeface="Segoe Light"/>
              </a:rPr>
              <a:t> </a:t>
            </a:r>
            <a:r>
              <a:rPr lang="en-US" sz="1400" dirty="0" smtClean="0">
                <a:latin typeface="Segoe Light"/>
                <a:cs typeface="Segoe Light"/>
              </a:rPr>
              <a:t>’</a:t>
            </a:r>
            <a:endParaRPr lang="en-US" sz="1400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sz="1400" dirty="0" smtClean="0">
                <a:latin typeface="Segoe Light"/>
                <a:cs typeface="Segoe Light"/>
              </a:rPr>
              <a:t>'</a:t>
            </a:r>
            <a:r>
              <a:rPr lang="en-US" sz="1400" dirty="0">
                <a:latin typeface="Segoe Light"/>
                <a:cs typeface="Segoe Light"/>
              </a:rPr>
              <a:t>pOGwlAa14a8HWaLCyyTpPWB6pd713ITG </a:t>
            </a:r>
            <a:r>
              <a:rPr lang="en-US" sz="1400" dirty="0" smtClean="0">
                <a:latin typeface="Segoe Light"/>
                <a:cs typeface="Segoe Light"/>
              </a:rPr>
              <a:t>’</a:t>
            </a:r>
            <a:endParaRPr lang="en-US" sz="1400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sz="1400" dirty="0" smtClean="0">
                <a:latin typeface="Segoe Light"/>
                <a:cs typeface="Segoe Light"/>
              </a:rPr>
              <a:t>'</a:t>
            </a:r>
            <a:r>
              <a:rPr lang="en-US" sz="1400" dirty="0">
                <a:latin typeface="Segoe Light"/>
                <a:cs typeface="Segoe Light"/>
              </a:rPr>
              <a:t>CISPA </a:t>
            </a:r>
            <a:r>
              <a:rPr lang="en-US" sz="1400" dirty="0" smtClean="0">
                <a:latin typeface="Segoe Light"/>
                <a:cs typeface="Segoe Light"/>
              </a:rPr>
              <a:t>’</a:t>
            </a:r>
            <a:endParaRPr lang="en-US" sz="1400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sz="1400" dirty="0" smtClean="0">
                <a:latin typeface="Segoe Light"/>
                <a:cs typeface="Segoe Light"/>
              </a:rPr>
              <a:t>'</a:t>
            </a:r>
            <a:r>
              <a:rPr lang="en-US" sz="1400" dirty="0">
                <a:latin typeface="Segoe Light"/>
                <a:cs typeface="Segoe Light"/>
              </a:rPr>
              <a:t>OYYWPFn0DJg2jdr3lr99LL2jwPG8W1Lq </a:t>
            </a:r>
            <a:r>
              <a:rPr lang="en-US" sz="1400" dirty="0" smtClean="0">
                <a:latin typeface="Segoe Light"/>
                <a:cs typeface="Segoe Light"/>
              </a:rPr>
              <a:t>’</a:t>
            </a:r>
            <a:endParaRPr lang="en-US" sz="1400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sz="1400" dirty="0" smtClean="0">
                <a:latin typeface="Segoe Light"/>
                <a:cs typeface="Segoe Light"/>
              </a:rPr>
              <a:t>'</a:t>
            </a:r>
            <a:r>
              <a:rPr lang="en-US" sz="1400" dirty="0">
                <a:latin typeface="Segoe Light"/>
                <a:cs typeface="Segoe Light"/>
              </a:rPr>
              <a:t>After Earth </a:t>
            </a:r>
            <a:r>
              <a:rPr lang="en-US" sz="1400" dirty="0" smtClean="0">
                <a:latin typeface="Segoe Light"/>
                <a:cs typeface="Segoe Light"/>
              </a:rPr>
              <a:t>’</a:t>
            </a:r>
            <a:endParaRPr lang="en-US" sz="1400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sz="1400" dirty="0" smtClean="0">
                <a:latin typeface="Segoe Light"/>
                <a:cs typeface="Segoe Light"/>
              </a:rPr>
              <a:t>'</a:t>
            </a:r>
            <a:r>
              <a:rPr lang="en-US" sz="1400" dirty="0">
                <a:latin typeface="Segoe Light"/>
                <a:cs typeface="Segoe Light"/>
              </a:rPr>
              <a:t>eo0kuaGsHnKxssZFGlivLNMh18RMddTL </a:t>
            </a:r>
            <a:r>
              <a:rPr lang="en-US" sz="1400" dirty="0" smtClean="0">
                <a:latin typeface="Segoe Light"/>
                <a:cs typeface="Segoe Light"/>
              </a:rPr>
              <a:t>’</a:t>
            </a:r>
          </a:p>
          <a:p>
            <a:pPr marL="0" indent="0">
              <a:buNone/>
            </a:pPr>
            <a:r>
              <a:rPr lang="en-US" sz="1400" dirty="0" smtClean="0">
                <a:latin typeface="Segoe Light"/>
                <a:cs typeface="Segoe Light"/>
              </a:rPr>
              <a:t>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534" y="3746310"/>
            <a:ext cx="5009444" cy="29236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25334" y="4092223"/>
            <a:ext cx="2088444" cy="29633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3716694" y="4379916"/>
            <a:ext cx="5235395" cy="1030297"/>
            <a:chOff x="3716694" y="4379916"/>
            <a:chExt cx="5235395" cy="103029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t="11871" r="50000" b="77028"/>
            <a:stretch/>
          </p:blipFill>
          <p:spPr>
            <a:xfrm>
              <a:off x="4415935" y="4823548"/>
              <a:ext cx="4527514" cy="58666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3716694" y="4379916"/>
              <a:ext cx="646334" cy="389640"/>
            </a:xfrm>
            <a:prstGeom prst="line">
              <a:avLst/>
            </a:prstGeom>
            <a:ln w="190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813778" y="4388556"/>
              <a:ext cx="3138311" cy="381000"/>
            </a:xfrm>
            <a:prstGeom prst="line">
              <a:avLst/>
            </a:prstGeom>
            <a:ln w="190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Data </a:t>
            </a:r>
            <a:r>
              <a:rPr lang="en-US" dirty="0" smtClean="0">
                <a:latin typeface="Segoe Light"/>
                <a:cs typeface="Segoe Light"/>
              </a:rPr>
              <a:t>Center</a:t>
            </a:r>
            <a:endParaRPr lang="en-US" dirty="0">
              <a:latin typeface="Segoe Light"/>
              <a:cs typeface="Segoe Light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57200" y="3572439"/>
            <a:ext cx="4508075" cy="300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Segoe Light"/>
                <a:cs typeface="Segoe Light"/>
              </a:rPr>
              <a:t>Four different “time”</a:t>
            </a:r>
            <a:r>
              <a:rPr lang="en-US" sz="2000" dirty="0" smtClean="0">
                <a:latin typeface="Segoe Light"/>
                <a:cs typeface="Segoe Light"/>
              </a:rPr>
              <a:t>:</a:t>
            </a:r>
            <a:endParaRPr lang="en-US" sz="2000" dirty="0">
              <a:latin typeface="Segoe Light"/>
              <a:cs typeface="Segoe Light"/>
            </a:endParaRPr>
          </a:p>
          <a:p>
            <a:pPr>
              <a:buFontTx/>
              <a:buChar char="-"/>
            </a:pPr>
            <a:r>
              <a:rPr lang="en-US" sz="2000" dirty="0">
                <a:latin typeface="Segoe Light"/>
                <a:cs typeface="Segoe Light"/>
              </a:rPr>
              <a:t>hot-trend query time</a:t>
            </a:r>
          </a:p>
          <a:p>
            <a:pPr>
              <a:buFontTx/>
              <a:buChar char="-"/>
            </a:pPr>
            <a:r>
              <a:rPr lang="en-US" sz="2000" dirty="0">
                <a:latin typeface="Segoe Light"/>
                <a:cs typeface="Segoe Light"/>
              </a:rPr>
              <a:t>random query time</a:t>
            </a:r>
            <a:endParaRPr lang="en-US" sz="2000" dirty="0" smtClean="0">
              <a:latin typeface="Segoe Light"/>
              <a:cs typeface="Segoe Light"/>
            </a:endParaRPr>
          </a:p>
          <a:p>
            <a:pPr>
              <a:buFontTx/>
              <a:buChar char="-"/>
            </a:pPr>
            <a:r>
              <a:rPr lang="en-US" sz="2000" dirty="0" smtClean="0">
                <a:latin typeface="Segoe Light"/>
                <a:cs typeface="Segoe Light"/>
              </a:rPr>
              <a:t>ping </a:t>
            </a:r>
            <a:r>
              <a:rPr lang="en-US" sz="2000" dirty="0">
                <a:latin typeface="Segoe Light"/>
                <a:cs typeface="Segoe Light"/>
              </a:rPr>
              <a:t>time</a:t>
            </a:r>
          </a:p>
          <a:p>
            <a:pPr>
              <a:buFontTx/>
              <a:buChar char="-"/>
            </a:pPr>
            <a:r>
              <a:rPr lang="en-US" sz="2000" dirty="0" err="1">
                <a:latin typeface="Segoe Light"/>
                <a:cs typeface="Segoe Light"/>
              </a:rPr>
              <a:t>google</a:t>
            </a:r>
            <a:r>
              <a:rPr lang="en-US" sz="2000" dirty="0">
                <a:latin typeface="Segoe Light"/>
                <a:cs typeface="Segoe Light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2629979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8" grpId="0" animBg="1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Data </a:t>
            </a:r>
            <a:r>
              <a:rPr lang="en-US" dirty="0" smtClean="0">
                <a:latin typeface="Segoe Light"/>
                <a:cs typeface="Segoe Light"/>
              </a:rPr>
              <a:t>Center</a:t>
            </a:r>
            <a:endParaRPr lang="en-US" dirty="0">
              <a:latin typeface="Segoe Light"/>
              <a:cs typeface="Segoe Light"/>
            </a:endParaRPr>
          </a:p>
        </p:txBody>
      </p:sp>
      <p:pic>
        <p:nvPicPr>
          <p:cNvPr id="2" name="Picture 1" descr="data_cent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75" y="1104529"/>
            <a:ext cx="73279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39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8192"/>
            <a:ext cx="4612230" cy="275407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Segoe Light"/>
                <a:cs typeface="Segoe Light"/>
              </a:rPr>
              <a:t>Recap Strategies </a:t>
            </a:r>
            <a:r>
              <a:rPr lang="en-US" altLang="zh-CN" sz="2400" dirty="0">
                <a:latin typeface="Segoe Light"/>
                <a:cs typeface="Segoe Light"/>
              </a:rPr>
              <a:t>– </a:t>
            </a:r>
            <a:r>
              <a:rPr lang="en-US" altLang="zh-CN" sz="2400" dirty="0" err="1" smtClean="0">
                <a:latin typeface="Segoe Light"/>
                <a:cs typeface="Segoe Light"/>
              </a:rPr>
              <a:t>Traceroute</a:t>
            </a:r>
            <a:endParaRPr lang="en-US" altLang="zh-CN" sz="2400" dirty="0">
              <a:latin typeface="Segoe Light"/>
              <a:cs typeface="Segoe Light"/>
            </a:endParaRPr>
          </a:p>
          <a:p>
            <a:pPr lvl="1"/>
            <a:r>
              <a:rPr lang="en-US" sz="1600" dirty="0" smtClean="0">
                <a:latin typeface="Segoe Light"/>
                <a:cs typeface="Segoe Light"/>
              </a:rPr>
              <a:t>from 1 AT&amp;T iPhone (tethering)</a:t>
            </a:r>
          </a:p>
          <a:p>
            <a:pPr lvl="1"/>
            <a:r>
              <a:rPr lang="en-US" sz="1600" dirty="0" smtClean="0">
                <a:latin typeface="Segoe Light"/>
                <a:cs typeface="Segoe Light"/>
              </a:rPr>
              <a:t>to ~1000 top websites</a:t>
            </a:r>
          </a:p>
          <a:p>
            <a:pPr lvl="1"/>
            <a:r>
              <a:rPr lang="en-US" sz="1600" dirty="0">
                <a:latin typeface="Segoe Light"/>
                <a:cs typeface="Segoe Light"/>
              </a:rPr>
              <a:t>a</a:t>
            </a:r>
            <a:r>
              <a:rPr lang="en-US" sz="1600" dirty="0" smtClean="0">
                <a:latin typeface="Segoe Light"/>
                <a:cs typeface="Segoe Light"/>
              </a:rPr>
              <a:t>t </a:t>
            </a:r>
            <a:r>
              <a:rPr lang="en-US" sz="1600" dirty="0">
                <a:latin typeface="Segoe Light"/>
                <a:cs typeface="Segoe Light"/>
              </a:rPr>
              <a:t>various time (</a:t>
            </a:r>
            <a:r>
              <a:rPr lang="en-US" sz="1600" dirty="0" smtClean="0">
                <a:latin typeface="Segoe Light"/>
                <a:cs typeface="Segoe Light"/>
              </a:rPr>
              <a:t>2013/04</a:t>
            </a:r>
            <a:r>
              <a:rPr lang="en-US" sz="1600" dirty="0">
                <a:latin typeface="Segoe Light"/>
                <a:cs typeface="Segoe Light"/>
              </a:rPr>
              <a:t>/12-</a:t>
            </a:r>
            <a:r>
              <a:rPr lang="en-US" sz="1600" dirty="0" smtClean="0">
                <a:latin typeface="Segoe Light"/>
                <a:cs typeface="Segoe Light"/>
              </a:rPr>
              <a:t>2013/04/24)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380593"/>
            <a:ext cx="8229600" cy="5122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>
              <a:latin typeface="Segoe Light"/>
              <a:cs typeface="Segoe Ligh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069429" y="152083"/>
            <a:ext cx="4372091" cy="6560479"/>
            <a:chOff x="5069429" y="152083"/>
            <a:chExt cx="4372091" cy="6560479"/>
          </a:xfrm>
        </p:grpSpPr>
        <p:sp>
          <p:nvSpPr>
            <p:cNvPr id="5" name="TextBox 4"/>
            <p:cNvSpPr txBox="1"/>
            <p:nvPr/>
          </p:nvSpPr>
          <p:spPr>
            <a:xfrm>
              <a:off x="6422789" y="618676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69430" y="152083"/>
              <a:ext cx="2827922" cy="38424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Light"/>
                  <a:cs typeface="Segoe Light"/>
                </a:rPr>
                <a:t>[AS0] </a:t>
              </a:r>
              <a:r>
                <a:rPr lang="en-US" dirty="0" smtClean="0">
                  <a:latin typeface="Segoe Light"/>
                  <a:cs typeface="Segoe Light"/>
                </a:rPr>
                <a:t>172.20.10.1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069429" y="1024641"/>
              <a:ext cx="2827923" cy="38424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[AS16509] 172.26.241.133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069430" y="584944"/>
              <a:ext cx="2827922" cy="38424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[AS16509] 172.26.236.2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069430" y="1462745"/>
              <a:ext cx="2827923" cy="868599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[AS0] 172.26.96.10/172.26.96.11</a:t>
              </a:r>
            </a:p>
            <a:p>
              <a:pPr algn="ctr"/>
              <a:r>
                <a:rPr lang="en-US" dirty="0">
                  <a:latin typeface="Segoe Light"/>
                  <a:cs typeface="Segoe Light"/>
                </a:rPr>
                <a:t>172.26.96.3/</a:t>
              </a:r>
              <a:r>
                <a:rPr lang="en-US" dirty="0" smtClean="0">
                  <a:latin typeface="Segoe Light"/>
                  <a:cs typeface="Segoe Light"/>
                </a:rPr>
                <a:t>172.26.96.2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069429" y="2389112"/>
              <a:ext cx="2827923" cy="38424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[AS0] 172.26.96.193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069430" y="2836355"/>
              <a:ext cx="2827923" cy="38424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[AS0] 172.16.121.113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069430" y="3286342"/>
              <a:ext cx="2827923" cy="38424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[AS7018] 12.249.2.49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069430" y="3735576"/>
              <a:ext cx="2827923" cy="38424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Light"/>
                  <a:cs typeface="Segoe Light"/>
                </a:rPr>
                <a:t>[AS7018] </a:t>
              </a:r>
              <a:r>
                <a:rPr lang="en-US" dirty="0" smtClean="0">
                  <a:latin typeface="Segoe Light"/>
                  <a:cs typeface="Segoe Light"/>
                </a:rPr>
                <a:t>12.83.180.82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069429" y="4169976"/>
              <a:ext cx="2827923" cy="850358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Light"/>
                  <a:cs typeface="Segoe Light"/>
                </a:rPr>
                <a:t>[AS7018</a:t>
              </a:r>
              <a:r>
                <a:rPr lang="en-US" dirty="0" smtClean="0">
                  <a:latin typeface="Segoe Light"/>
                  <a:cs typeface="Segoe Light"/>
                </a:rPr>
                <a:t>]</a:t>
              </a:r>
            </a:p>
            <a:p>
              <a:pPr algn="ctr"/>
              <a:r>
                <a:rPr lang="en-US" dirty="0">
                  <a:latin typeface="Segoe Light"/>
                  <a:cs typeface="Segoe Light"/>
                </a:rPr>
                <a:t>12.122.200.9/12.122.114.5</a:t>
              </a:r>
              <a:endParaRPr lang="en-US" dirty="0" smtClean="0">
                <a:latin typeface="Segoe Light"/>
                <a:cs typeface="Segoe Light"/>
              </a:endParaRPr>
            </a:p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12.122.1.118/12.122.8.79…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069430" y="5077542"/>
              <a:ext cx="2827923" cy="1158303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Light"/>
                  <a:cs typeface="Segoe Light"/>
                </a:rPr>
                <a:t>[AS7018</a:t>
              </a:r>
              <a:r>
                <a:rPr lang="en-US" dirty="0" smtClean="0">
                  <a:latin typeface="Segoe Light"/>
                  <a:cs typeface="Segoe Light"/>
                </a:rPr>
                <a:t>]</a:t>
              </a:r>
            </a:p>
            <a:p>
              <a:pPr algn="ctr"/>
              <a:r>
                <a:rPr lang="en-US" dirty="0">
                  <a:latin typeface="Segoe Light"/>
                  <a:cs typeface="Segoe Light"/>
                </a:rPr>
                <a:t>12.122.114.21/</a:t>
              </a:r>
              <a:r>
                <a:rPr lang="en-US" dirty="0" smtClean="0">
                  <a:latin typeface="Segoe Light"/>
                  <a:cs typeface="Segoe Light"/>
                </a:rPr>
                <a:t>12.123.30.5 </a:t>
              </a:r>
              <a:endParaRPr lang="en-US" dirty="0">
                <a:latin typeface="Segoe Light"/>
                <a:cs typeface="Segoe Light"/>
              </a:endParaRPr>
            </a:p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[AS0]</a:t>
              </a:r>
            </a:p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192.205.33.46/…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73334" y="618676"/>
              <a:ext cx="68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019974" y="152083"/>
              <a:ext cx="1044185" cy="38424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~0.7 </a:t>
              </a:r>
              <a:r>
                <a:rPr lang="en-US" dirty="0" err="1" smtClean="0">
                  <a:latin typeface="Segoe Light"/>
                  <a:cs typeface="Segoe Light"/>
                </a:rPr>
                <a:t>ms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19974" y="1024641"/>
              <a:ext cx="1044186" cy="38424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~35 </a:t>
              </a:r>
              <a:r>
                <a:rPr lang="en-US" dirty="0" err="1" smtClean="0">
                  <a:latin typeface="Segoe Light"/>
                  <a:cs typeface="Segoe Light"/>
                </a:rPr>
                <a:t>ms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019974" y="584944"/>
              <a:ext cx="1044185" cy="38424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~35 </a:t>
              </a:r>
              <a:r>
                <a:rPr lang="en-US" dirty="0" err="1" smtClean="0">
                  <a:latin typeface="Segoe Light"/>
                  <a:cs typeface="Segoe Light"/>
                </a:rPr>
                <a:t>ms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019975" y="1462745"/>
              <a:ext cx="1044186" cy="868599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~35 </a:t>
              </a:r>
              <a:r>
                <a:rPr lang="en-US" dirty="0" err="1" smtClean="0">
                  <a:latin typeface="Segoe Light"/>
                  <a:cs typeface="Segoe Light"/>
                </a:rPr>
                <a:t>ms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019974" y="2389112"/>
              <a:ext cx="1044186" cy="38424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~35 </a:t>
              </a:r>
              <a:r>
                <a:rPr lang="en-US" dirty="0" err="1" smtClean="0">
                  <a:latin typeface="Segoe Light"/>
                  <a:cs typeface="Segoe Light"/>
                </a:rPr>
                <a:t>ms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8019975" y="2836355"/>
              <a:ext cx="1044186" cy="38424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~35 </a:t>
              </a:r>
              <a:r>
                <a:rPr lang="en-US" dirty="0" err="1" smtClean="0">
                  <a:latin typeface="Segoe Light"/>
                  <a:cs typeface="Segoe Light"/>
                </a:rPr>
                <a:t>ms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019975" y="3286342"/>
              <a:ext cx="1044186" cy="38424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~40ms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19975" y="3735576"/>
              <a:ext cx="1044186" cy="38424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~50ms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019974" y="4169976"/>
              <a:ext cx="1044186" cy="850358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50ms </a:t>
              </a:r>
              <a:r>
                <a:rPr lang="en-US" dirty="0">
                  <a:latin typeface="Segoe Light"/>
                  <a:cs typeface="Segoe Light"/>
                </a:rPr>
                <a:t>-</a:t>
              </a:r>
            </a:p>
            <a:p>
              <a:pPr algn="ctr"/>
              <a:r>
                <a:rPr lang="en-US" dirty="0">
                  <a:latin typeface="Segoe Light"/>
                  <a:cs typeface="Segoe Light"/>
                </a:rPr>
                <a:t>100 </a:t>
              </a:r>
              <a:r>
                <a:rPr lang="en-US" dirty="0" err="1">
                  <a:latin typeface="Segoe Light"/>
                  <a:cs typeface="Segoe Light"/>
                </a:rPr>
                <a:t>ms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019975" y="5077542"/>
              <a:ext cx="1044186" cy="1158303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50 </a:t>
              </a:r>
              <a:r>
                <a:rPr lang="en-US" dirty="0" err="1" smtClean="0">
                  <a:latin typeface="Segoe Light"/>
                  <a:cs typeface="Segoe Light"/>
                </a:rPr>
                <a:t>ms</a:t>
              </a:r>
              <a:r>
                <a:rPr lang="en-US" dirty="0" smtClean="0">
                  <a:latin typeface="Segoe Light"/>
                  <a:cs typeface="Segoe Light"/>
                </a:rPr>
                <a:t> -</a:t>
              </a:r>
            </a:p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100 </a:t>
              </a:r>
              <a:r>
                <a:rPr lang="en-US" dirty="0" err="1" smtClean="0">
                  <a:latin typeface="Segoe Light"/>
                  <a:cs typeface="Segoe Light"/>
                </a:rPr>
                <a:t>ms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069430" y="6305292"/>
              <a:ext cx="3994729" cy="407270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Possibly Internet….  50 </a:t>
              </a:r>
              <a:r>
                <a:rPr lang="en-US" dirty="0" err="1" smtClean="0">
                  <a:latin typeface="Segoe Light"/>
                  <a:cs typeface="Segoe Light"/>
                </a:rPr>
                <a:t>ms</a:t>
              </a:r>
              <a:r>
                <a:rPr lang="en-US" dirty="0" smtClean="0">
                  <a:latin typeface="Segoe Light"/>
                  <a:cs typeface="Segoe Light"/>
                </a:rPr>
                <a:t> – 200 </a:t>
              </a:r>
              <a:r>
                <a:rPr lang="en-US" dirty="0" err="1" smtClean="0">
                  <a:latin typeface="Segoe Light"/>
                  <a:cs typeface="Segoe Light"/>
                </a:rPr>
                <a:t>ms</a:t>
              </a:r>
              <a:endParaRPr lang="en-US" dirty="0">
                <a:latin typeface="Segoe Light"/>
                <a:cs typeface="Segoe Light"/>
              </a:endParaRPr>
            </a:p>
          </p:txBody>
        </p:sp>
      </p:grpSp>
      <p:sp>
        <p:nvSpPr>
          <p:cNvPr id="38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Mobile </a:t>
            </a:r>
            <a:r>
              <a:rPr lang="en-US" dirty="0" smtClean="0">
                <a:latin typeface="Segoe Light"/>
                <a:cs typeface="Segoe Light"/>
              </a:rPr>
              <a:t>Networks</a:t>
            </a:r>
            <a:endParaRPr lang="en-US" dirty="0">
              <a:latin typeface="Segoe Light"/>
              <a:cs typeface="Segoe Light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461640" y="2742786"/>
            <a:ext cx="4612230" cy="2754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 smtClean="0">
              <a:latin typeface="Segoe Light"/>
              <a:cs typeface="Segoe Light"/>
            </a:endParaRPr>
          </a:p>
          <a:p>
            <a:r>
              <a:rPr lang="en-US" sz="2400" dirty="0" smtClean="0">
                <a:latin typeface="Segoe Light"/>
                <a:cs typeface="Segoe Light"/>
              </a:rPr>
              <a:t>What we expect:</a:t>
            </a:r>
          </a:p>
          <a:p>
            <a:pPr lvl="1"/>
            <a:r>
              <a:rPr lang="en-US" sz="1600" dirty="0" smtClean="0">
                <a:latin typeface="Segoe Light"/>
                <a:cs typeface="Segoe Light"/>
              </a:rPr>
              <a:t>Latency on each hop</a:t>
            </a:r>
          </a:p>
          <a:p>
            <a:pPr lvl="1"/>
            <a:r>
              <a:rPr lang="en-US" sz="1600" dirty="0" smtClean="0">
                <a:latin typeface="Segoe Light"/>
                <a:cs typeface="Segoe Light"/>
              </a:rPr>
              <a:t>Routing stability within AT&amp;T cellular backbone</a:t>
            </a:r>
          </a:p>
        </p:txBody>
      </p:sp>
    </p:spTree>
    <p:extLst>
      <p:ext uri="{BB962C8B-B14F-4D97-AF65-F5344CB8AC3E}">
        <p14:creationId xmlns:p14="http://schemas.microsoft.com/office/powerpoint/2010/main" val="745608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380593"/>
            <a:ext cx="8229600" cy="5122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>
              <a:latin typeface="Segoe Light"/>
              <a:cs typeface="Segoe Light"/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Mobile </a:t>
            </a:r>
            <a:r>
              <a:rPr lang="en-US" dirty="0" smtClean="0">
                <a:latin typeface="Segoe Light"/>
                <a:cs typeface="Segoe Light"/>
              </a:rPr>
              <a:t>Networks (latency)</a:t>
            </a:r>
            <a:endParaRPr lang="en-US" dirty="0">
              <a:latin typeface="Segoe Light"/>
              <a:cs typeface="Segoe Light"/>
            </a:endParaRPr>
          </a:p>
        </p:txBody>
      </p:sp>
      <p:pic>
        <p:nvPicPr>
          <p:cNvPr id="2" name="Picture 1" descr="mobile_latenc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9804"/>
            <a:ext cx="9144000" cy="52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86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380593"/>
            <a:ext cx="8229600" cy="5122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>
              <a:latin typeface="Segoe Light"/>
              <a:cs typeface="Segoe Light"/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Mobile </a:t>
            </a:r>
            <a:r>
              <a:rPr lang="en-US" dirty="0" smtClean="0">
                <a:latin typeface="Segoe Light"/>
                <a:cs typeface="Segoe Light"/>
              </a:rPr>
              <a:t>Networks (route flaps)</a:t>
            </a:r>
            <a:endParaRPr lang="en-US" dirty="0">
              <a:latin typeface="Segoe Light"/>
              <a:cs typeface="Segoe Light"/>
            </a:endParaRPr>
          </a:p>
        </p:txBody>
      </p:sp>
      <p:pic>
        <p:nvPicPr>
          <p:cNvPr id="2" name="Picture 1" descr="routing_flap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52" y="1210706"/>
            <a:ext cx="7212864" cy="539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79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8194"/>
            <a:ext cx="8229600" cy="4897970"/>
          </a:xfrm>
        </p:spPr>
        <p:txBody>
          <a:bodyPr/>
          <a:lstStyle/>
          <a:p>
            <a:r>
              <a:rPr lang="en-US" dirty="0" smtClean="0">
                <a:latin typeface="Segoe Light"/>
                <a:cs typeface="Segoe Light"/>
              </a:rPr>
              <a:t>We seek to measure and characterize </a:t>
            </a:r>
            <a:r>
              <a:rPr lang="en-US" dirty="0" smtClean="0">
                <a:solidFill>
                  <a:srgbClr val="FF0000"/>
                </a:solidFill>
                <a:latin typeface="Segoe Light"/>
                <a:cs typeface="Segoe Light"/>
              </a:rPr>
              <a:t>latency</a:t>
            </a:r>
            <a:r>
              <a:rPr lang="en-US" dirty="0" smtClean="0">
                <a:latin typeface="Segoe Light"/>
                <a:cs typeface="Segoe Light"/>
              </a:rPr>
              <a:t> as it relates to:</a:t>
            </a:r>
          </a:p>
          <a:p>
            <a:pPr lvl="1"/>
            <a:r>
              <a:rPr lang="en-US" dirty="0" smtClean="0">
                <a:latin typeface="Segoe Light"/>
                <a:cs typeface="Segoe Light"/>
              </a:rPr>
              <a:t>Wide Area Networks</a:t>
            </a:r>
          </a:p>
          <a:p>
            <a:pPr lvl="1"/>
            <a:r>
              <a:rPr lang="en-US" dirty="0" smtClean="0">
                <a:latin typeface="Segoe Light"/>
                <a:cs typeface="Segoe Light"/>
              </a:rPr>
              <a:t>Data Centers*</a:t>
            </a:r>
          </a:p>
          <a:p>
            <a:pPr lvl="1"/>
            <a:r>
              <a:rPr lang="en-US" dirty="0" smtClean="0">
                <a:latin typeface="Segoe Light"/>
                <a:cs typeface="Segoe Light"/>
              </a:rPr>
              <a:t>Cellular Networks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6140120"/>
            <a:ext cx="8229600" cy="458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Segoe Light"/>
                <a:cs typeface="Segoe Light"/>
              </a:rPr>
              <a:t>* Not latency inside DC, rather a comparison to WAN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4260535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380593"/>
            <a:ext cx="8229600" cy="5122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>
              <a:latin typeface="Segoe Light"/>
              <a:cs typeface="Segoe Light"/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Mobile </a:t>
            </a:r>
            <a:r>
              <a:rPr lang="en-US" dirty="0" smtClean="0">
                <a:latin typeface="Segoe Light"/>
                <a:cs typeface="Segoe Light"/>
              </a:rPr>
              <a:t>Networks (“mobile”)</a:t>
            </a:r>
            <a:endParaRPr lang="en-US" dirty="0">
              <a:latin typeface="Segoe Light"/>
              <a:cs typeface="Segoe Light"/>
            </a:endParaRPr>
          </a:p>
        </p:txBody>
      </p:sp>
      <p:pic>
        <p:nvPicPr>
          <p:cNvPr id="2" name="Picture 1" descr="mobile_sf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195595"/>
            <a:ext cx="9144000" cy="52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88731"/>
            <a:ext cx="8164722" cy="18438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latin typeface="Segoe Light"/>
                <a:cs typeface="Segoe Light"/>
              </a:rPr>
              <a:t>Question</a:t>
            </a:r>
            <a:r>
              <a:rPr lang="en-US" altLang="zh-CN" dirty="0" smtClean="0">
                <a:latin typeface="Segoe Light"/>
                <a:cs typeface="Segoe Light"/>
              </a:rPr>
              <a:t>s</a:t>
            </a:r>
            <a:r>
              <a:rPr lang="en-US" dirty="0" smtClean="0">
                <a:latin typeface="Segoe Light"/>
                <a:cs typeface="Segoe Light"/>
              </a:rPr>
              <a:t> &amp; Feedback?</a:t>
            </a:r>
            <a:endParaRPr lang="en-US" sz="5500" dirty="0" smtClean="0">
              <a:latin typeface="Segoe Light"/>
              <a:cs typeface="Segoe Light"/>
            </a:endParaRPr>
          </a:p>
          <a:p>
            <a:pPr marL="0" indent="0" algn="ctr">
              <a:buNone/>
            </a:pPr>
            <a:r>
              <a:rPr lang="en-US" sz="6700" dirty="0" smtClean="0">
                <a:latin typeface="Segoe Light"/>
                <a:cs typeface="Segoe Light"/>
              </a:rPr>
              <a:t>Thank you!</a:t>
            </a:r>
            <a:endParaRPr lang="en-US" sz="6700" dirty="0">
              <a:latin typeface="Segoe Light"/>
              <a:cs typeface="Segoe Ligh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380593"/>
            <a:ext cx="8229600" cy="5122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>
              <a:latin typeface="Segoe Light"/>
              <a:cs typeface="Segoe Light"/>
            </a:endParaRPr>
          </a:p>
        </p:txBody>
      </p:sp>
    </p:spTree>
    <p:extLst>
      <p:ext uri="{BB962C8B-B14F-4D97-AF65-F5344CB8AC3E}">
        <p14:creationId xmlns:p14="http://schemas.microsoft.com/office/powerpoint/2010/main" val="3997919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88731"/>
            <a:ext cx="8164722" cy="18438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latin typeface="Segoe Light"/>
                <a:cs typeface="Segoe Light"/>
              </a:rPr>
              <a:t>Backup Slides</a:t>
            </a:r>
            <a:endParaRPr lang="en-US" sz="6700" dirty="0">
              <a:latin typeface="Segoe Light"/>
              <a:cs typeface="Segoe Ligh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380593"/>
            <a:ext cx="8229600" cy="5122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>
              <a:latin typeface="Segoe Light"/>
              <a:cs typeface="Segoe Light"/>
            </a:endParaRPr>
          </a:p>
        </p:txBody>
      </p:sp>
    </p:spTree>
    <p:extLst>
      <p:ext uri="{BB962C8B-B14F-4D97-AF65-F5344CB8AC3E}">
        <p14:creationId xmlns:p14="http://schemas.microsoft.com/office/powerpoint/2010/main" val="1937436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4674"/>
            <a:ext cx="8229600" cy="520149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dirty="0" smtClean="0">
                <a:latin typeface="Segoe Light"/>
                <a:cs typeface="Segoe Light"/>
              </a:rPr>
              <a:t>% </a:t>
            </a:r>
            <a:r>
              <a:rPr lang="en-US" dirty="0" err="1">
                <a:latin typeface="Segoe Light"/>
                <a:cs typeface="Segoe Light"/>
              </a:rPr>
              <a:t>traceroute</a:t>
            </a:r>
            <a:r>
              <a:rPr lang="en-US" dirty="0">
                <a:latin typeface="Segoe Light"/>
                <a:cs typeface="Segoe Light"/>
              </a:rPr>
              <a:t> -a </a:t>
            </a:r>
            <a:r>
              <a:rPr lang="en-US" dirty="0" err="1">
                <a:latin typeface="Segoe Light"/>
                <a:cs typeface="Segoe Light"/>
              </a:rPr>
              <a:t>reference.com</a:t>
            </a:r>
            <a:r>
              <a:rPr lang="en-US" dirty="0">
                <a:latin typeface="Segoe Light"/>
                <a:cs typeface="Segoe Light"/>
              </a:rPr>
              <a:t> </a:t>
            </a:r>
          </a:p>
          <a:p>
            <a:pPr marL="0" indent="0">
              <a:buNone/>
            </a:pPr>
            <a:r>
              <a:rPr lang="en-US" dirty="0" err="1">
                <a:latin typeface="Segoe Light"/>
                <a:cs typeface="Segoe Light"/>
              </a:rPr>
              <a:t>traceroute</a:t>
            </a:r>
            <a:r>
              <a:rPr lang="en-US" dirty="0">
                <a:latin typeface="Segoe Light"/>
                <a:cs typeface="Segoe Light"/>
              </a:rPr>
              <a:t> to </a:t>
            </a:r>
            <a:r>
              <a:rPr lang="en-US" dirty="0" err="1">
                <a:latin typeface="Segoe Light"/>
                <a:cs typeface="Segoe Light"/>
              </a:rPr>
              <a:t>reference.com</a:t>
            </a:r>
            <a:r>
              <a:rPr lang="en-US" dirty="0">
                <a:latin typeface="Segoe Light"/>
                <a:cs typeface="Segoe Light"/>
              </a:rPr>
              <a:t> (66.235.120.211), 64 hops max, 52 byte packets</a:t>
            </a:r>
          </a:p>
          <a:p>
            <a:pPr marL="0" indent="0">
              <a:buNone/>
            </a:pPr>
            <a:r>
              <a:rPr lang="en-US" dirty="0">
                <a:latin typeface="Segoe Light"/>
                <a:cs typeface="Segoe Light"/>
              </a:rPr>
              <a:t> 1  [AS0] 172.20.10.1 (172.20.10.1)  0.927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0.642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0.477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endParaRPr lang="en-US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dirty="0">
                <a:latin typeface="Segoe Light"/>
                <a:cs typeface="Segoe Light"/>
              </a:rPr>
              <a:t> 2  [AS16509] 172.26.242.133 (172.26.242.133)  36.689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30.317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35.074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endParaRPr lang="en-US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dirty="0">
                <a:latin typeface="Segoe Light"/>
                <a:cs typeface="Segoe Light"/>
              </a:rPr>
              <a:t> 3  [AS16509] 172.26.236.2 (172.26.236.2)  25.838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29.971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31.606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endParaRPr lang="en-US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dirty="0">
                <a:latin typeface="Segoe Light"/>
                <a:cs typeface="Segoe Light"/>
              </a:rPr>
              <a:t> 4  [AS0] 172.26.96.2 (172.26.96.2)  28.391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27.886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29.280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endParaRPr lang="en-US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dirty="0">
                <a:latin typeface="Segoe Light"/>
                <a:cs typeface="Segoe Light"/>
              </a:rPr>
              <a:t> 5  [AS0] 172.26.96.193 (172.26.96.193)  30.280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49.540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28.846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endParaRPr lang="en-US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dirty="0">
                <a:latin typeface="Segoe Light"/>
                <a:cs typeface="Segoe Light"/>
              </a:rPr>
              <a:t> 6  [AS0] 172.16.120.50 (172.16.120.50)  35.119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31.004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32.317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endParaRPr lang="en-US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dirty="0">
                <a:latin typeface="Segoe Light"/>
                <a:cs typeface="Segoe Light"/>
              </a:rPr>
              <a:t> 7  [AS7018] 12.249.2.53 (12.249.2.53)  26.373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34.862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32.519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endParaRPr lang="en-US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dirty="0">
                <a:latin typeface="Segoe Light"/>
                <a:cs typeface="Segoe Light"/>
              </a:rPr>
              <a:t> 8  [AS7018] 12.83.180.94 (12.83.180.94)  103.892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107.387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113.005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endParaRPr lang="en-US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dirty="0">
                <a:latin typeface="Segoe Light"/>
                <a:cs typeface="Segoe Light"/>
              </a:rPr>
              <a:t> 9  [AS7018] cr1.sffca.ip.att.net (12.122.3.69)  106.870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95.033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104.060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endParaRPr lang="en-US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dirty="0">
                <a:latin typeface="Segoe Light"/>
                <a:cs typeface="Segoe Light"/>
              </a:rPr>
              <a:t>10  [AS7018] cr1.cgcil.ip.att.net (12.122.4.122)  109.386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106.220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108.469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endParaRPr lang="en-US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dirty="0">
                <a:latin typeface="Segoe Light"/>
                <a:cs typeface="Segoe Light"/>
              </a:rPr>
              <a:t>11  [AS7018] cr2.wswdc.ip.att.net (12.122.18.22)  100.918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102.278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103.591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endParaRPr lang="en-US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dirty="0">
                <a:latin typeface="Segoe Light"/>
                <a:cs typeface="Segoe Light"/>
              </a:rPr>
              <a:t>12  [AS7018] 12.123.10.137 (12.123.10.137)  97.787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104.401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102.540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endParaRPr lang="en-US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dirty="0">
                <a:latin typeface="Segoe Light"/>
                <a:cs typeface="Segoe Light"/>
              </a:rPr>
              <a:t>13  * * *</a:t>
            </a:r>
          </a:p>
          <a:p>
            <a:pPr marL="0" indent="0">
              <a:buNone/>
            </a:pPr>
            <a:r>
              <a:rPr lang="en-US" dirty="0">
                <a:latin typeface="Segoe Light"/>
                <a:cs typeface="Segoe Light"/>
              </a:rPr>
              <a:t>14  [AS10913] border10.pc1-bbnet1.wdc002.pnap.net (216.52.127.9)  197.034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endParaRPr lang="en-US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dirty="0">
                <a:latin typeface="Segoe Light"/>
                <a:cs typeface="Segoe Light"/>
              </a:rPr>
              <a:t>    [AS10913] border10.pc2-bbnet2.wdc002.pnap.net (216.52.127.73)  106.194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105.049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endParaRPr lang="en-US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dirty="0">
                <a:latin typeface="Segoe Light"/>
                <a:cs typeface="Segoe Light"/>
              </a:rPr>
              <a:t>15  * * *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Mobile </a:t>
            </a:r>
            <a:r>
              <a:rPr lang="en-US" dirty="0" smtClean="0">
                <a:latin typeface="Segoe Light"/>
                <a:cs typeface="Segoe Light"/>
              </a:rPr>
              <a:t>Networks (exit point)</a:t>
            </a:r>
            <a:endParaRPr lang="en-US" dirty="0">
              <a:latin typeface="Segoe Light"/>
              <a:cs typeface="Segoe Light"/>
            </a:endParaRPr>
          </a:p>
        </p:txBody>
      </p:sp>
    </p:spTree>
    <p:extLst>
      <p:ext uri="{BB962C8B-B14F-4D97-AF65-F5344CB8AC3E}">
        <p14:creationId xmlns:p14="http://schemas.microsoft.com/office/powerpoint/2010/main" val="293238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8193"/>
            <a:ext cx="8229600" cy="5122129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Segoe Light"/>
                <a:cs typeface="Segoe Light"/>
              </a:rPr>
              <a:t>Poor in general</a:t>
            </a:r>
          </a:p>
          <a:p>
            <a:pPr marL="457200" lvl="1" indent="0">
              <a:buNone/>
            </a:pPr>
            <a:endParaRPr lang="en-US" sz="2000" dirty="0" smtClean="0">
              <a:latin typeface="Segoe Light"/>
              <a:cs typeface="Segoe Light"/>
            </a:endParaRPr>
          </a:p>
          <a:p>
            <a:endParaRPr lang="en-US" sz="2400" dirty="0" smtClean="0">
              <a:latin typeface="Segoe Light"/>
              <a:cs typeface="Segoe Light"/>
            </a:endParaRPr>
          </a:p>
          <a:p>
            <a:endParaRPr lang="en-US" sz="2400" dirty="0">
              <a:latin typeface="Segoe Light"/>
              <a:cs typeface="Segoe Light"/>
            </a:endParaRPr>
          </a:p>
          <a:p>
            <a:endParaRPr lang="en-US" sz="2400" dirty="0" smtClean="0">
              <a:latin typeface="Segoe Light"/>
              <a:cs typeface="Segoe Light"/>
            </a:endParaRPr>
          </a:p>
          <a:p>
            <a:endParaRPr lang="en-US" sz="2400" dirty="0">
              <a:latin typeface="Segoe Light"/>
              <a:cs typeface="Segoe Light"/>
            </a:endParaRPr>
          </a:p>
          <a:p>
            <a:r>
              <a:rPr lang="en-US" sz="2400" dirty="0" smtClean="0">
                <a:latin typeface="Segoe Light"/>
                <a:cs typeface="Segoe Light"/>
              </a:rPr>
              <a:t>We are using DNS servers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Relative stable, but uncertain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 smtClean="0">
                <a:latin typeface="Segoe Light"/>
                <a:cs typeface="Segoe Light"/>
              </a:rPr>
              <a:t>GeoIP</a:t>
            </a:r>
            <a:r>
              <a:rPr lang="en-US" dirty="0" smtClean="0">
                <a:latin typeface="Segoe Light"/>
                <a:cs typeface="Segoe Light"/>
              </a:rPr>
              <a:t> accuracy (</a:t>
            </a:r>
            <a:r>
              <a:rPr lang="en-US" dirty="0" err="1" smtClean="0">
                <a:latin typeface="Segoe Light"/>
                <a:cs typeface="Segoe Light"/>
              </a:rPr>
              <a:t>MaxMind</a:t>
            </a:r>
            <a:r>
              <a:rPr lang="en-US" dirty="0" smtClean="0">
                <a:latin typeface="Segoe Light"/>
                <a:cs typeface="Segoe Light"/>
              </a:rPr>
              <a:t>)</a:t>
            </a:r>
            <a:endParaRPr lang="en-US" dirty="0">
              <a:latin typeface="Segoe Light"/>
              <a:cs typeface="Segoe Light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834805"/>
              </p:ext>
            </p:extLst>
          </p:nvPr>
        </p:nvGraphicFramePr>
        <p:xfrm>
          <a:off x="1048024" y="1988791"/>
          <a:ext cx="657197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4220"/>
                <a:gridCol w="2490596"/>
                <a:gridCol w="1331605"/>
                <a:gridCol w="12455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egoe Light"/>
                          <a:cs typeface="Segoe Light"/>
                        </a:rPr>
                        <a:t>Country</a:t>
                      </a:r>
                      <a:endParaRPr lang="en-US" dirty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egoe Light"/>
                          <a:cs typeface="Segoe Light"/>
                        </a:rPr>
                        <a:t>Correctly resolved within forty kilometers</a:t>
                      </a:r>
                      <a:endParaRPr lang="en-US" dirty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egoe Light"/>
                          <a:cs typeface="Segoe Light"/>
                        </a:rPr>
                        <a:t>Incorrectly resolved</a:t>
                      </a:r>
                      <a:endParaRPr lang="en-US" dirty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egoe Light"/>
                          <a:cs typeface="Segoe Light"/>
                        </a:rPr>
                        <a:t>City is unknown</a:t>
                      </a:r>
                      <a:endParaRPr lang="en-US" dirty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egoe Light"/>
                          <a:cs typeface="Segoe Light"/>
                        </a:rPr>
                        <a:t>United States</a:t>
                      </a:r>
                      <a:endParaRPr lang="en-US" dirty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egoe Light"/>
                          <a:cs typeface="Segoe Light"/>
                        </a:rPr>
                        <a:t>78%</a:t>
                      </a:r>
                      <a:endParaRPr lang="en-US" dirty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egoe Light"/>
                          <a:cs typeface="Segoe Light"/>
                        </a:rPr>
                        <a:t>16%</a:t>
                      </a:r>
                      <a:endParaRPr lang="en-US" dirty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egoe Light"/>
                          <a:cs typeface="Segoe Light"/>
                        </a:rPr>
                        <a:t>6%</a:t>
                      </a:r>
                      <a:endParaRPr lang="en-US" dirty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791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Segoe Light"/>
                <a:cs typeface="Segoe Light"/>
              </a:rPr>
              <a:t>iPhone compares with EECS</a:t>
            </a:r>
            <a:endParaRPr lang="en-US" dirty="0">
              <a:latin typeface="Segoe Light"/>
              <a:cs typeface="Segoe Light"/>
            </a:endParaRPr>
          </a:p>
        </p:txBody>
      </p:sp>
      <p:pic>
        <p:nvPicPr>
          <p:cNvPr id="5" name="Picture 4" descr="iPhone_EEC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1714"/>
            <a:ext cx="9144000" cy="52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2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Segoe Light"/>
                <a:cs typeface="Segoe Light"/>
              </a:rPr>
              <a:t>iPhone compares with EECS</a:t>
            </a:r>
            <a:endParaRPr lang="en-US" dirty="0">
              <a:latin typeface="Segoe Light"/>
              <a:cs typeface="Segoe Light"/>
            </a:endParaRPr>
          </a:p>
        </p:txBody>
      </p:sp>
      <p:pic>
        <p:nvPicPr>
          <p:cNvPr id="2" name="Picture 1" descr="data_center_with_iPhone_EEC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 t="10852" r="7337" b="8544"/>
          <a:stretch/>
        </p:blipFill>
        <p:spPr>
          <a:xfrm>
            <a:off x="567165" y="994184"/>
            <a:ext cx="8074906" cy="583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89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8193"/>
            <a:ext cx="8229600" cy="5122129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Segoe Light"/>
                <a:cs typeface="Segoe Light"/>
              </a:rPr>
              <a:t>Understanding state-of-art Internet latency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In comparison to speed-of-light limit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Geographical correlation (Latency vs. Distance)</a:t>
            </a:r>
          </a:p>
          <a:p>
            <a:pPr lvl="1"/>
            <a:endParaRPr lang="en-US" sz="2400" dirty="0" smtClean="0">
              <a:latin typeface="Segoe Light"/>
              <a:cs typeface="Segoe Light"/>
            </a:endParaRPr>
          </a:p>
          <a:p>
            <a:r>
              <a:rPr lang="en-US" sz="2400" dirty="0" smtClean="0">
                <a:latin typeface="Segoe Light"/>
                <a:cs typeface="Segoe Light"/>
              </a:rPr>
              <a:t>Latency experienced by end user in the following model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User ----&gt; WAN ----&gt; DC ----&gt; WAN ----&gt; User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Discover the fraction of latency on WAN and inside DC</a:t>
            </a:r>
          </a:p>
          <a:p>
            <a:pPr marL="457200" lvl="1" indent="0">
              <a:buNone/>
            </a:pPr>
            <a:r>
              <a:rPr lang="en-US" sz="2000" dirty="0">
                <a:latin typeface="Segoe Light"/>
                <a:cs typeface="Segoe Light"/>
              </a:rPr>
              <a:t> </a:t>
            </a:r>
            <a:r>
              <a:rPr lang="en-US" sz="2000" dirty="0" smtClean="0">
                <a:latin typeface="Segoe Light"/>
                <a:cs typeface="Segoe Light"/>
              </a:rPr>
              <a:t>                                            </a:t>
            </a:r>
            <a:endParaRPr lang="en-US" sz="1200" dirty="0">
              <a:latin typeface="Segoe Light"/>
              <a:cs typeface="Segoe Light"/>
            </a:endParaRPr>
          </a:p>
          <a:p>
            <a:r>
              <a:rPr lang="en-US" sz="2400" dirty="0" smtClean="0">
                <a:latin typeface="Segoe Light"/>
                <a:cs typeface="Segoe Light"/>
              </a:rPr>
              <a:t>Unclear </a:t>
            </a:r>
            <a:r>
              <a:rPr lang="en-US" sz="2400" dirty="0">
                <a:latin typeface="Segoe Light"/>
                <a:cs typeface="Segoe Light"/>
              </a:rPr>
              <a:t>cellular latency dynamics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Mobile users experience long latency due to the setup time or long paths (travel to undesired place first)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How the signal strength, load balancing affect latency experienced by users is unknown</a:t>
            </a:r>
          </a:p>
          <a:p>
            <a:endParaRPr lang="en-US" sz="2400" dirty="0">
              <a:latin typeface="Segoe Light"/>
              <a:cs typeface="Segoe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01957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8194"/>
            <a:ext cx="8229600" cy="489797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Segoe Light"/>
                <a:cs typeface="Segoe Light"/>
              </a:rPr>
              <a:t>End-to-end latency measurement </a:t>
            </a:r>
            <a:r>
              <a:rPr lang="en-US" sz="2000" dirty="0" smtClean="0">
                <a:solidFill>
                  <a:schemeClr val="tx1">
                    <a:lumMod val="65000"/>
                  </a:schemeClr>
                </a:solidFill>
                <a:latin typeface="Segoe Light"/>
                <a:cs typeface="Segoe Light"/>
              </a:rPr>
              <a:t>(no recent studies)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King, T-King methods for arbitrary two hosts (DNS recursive query)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Vern’s work on end-to-end dynamics (~1995)</a:t>
            </a:r>
          </a:p>
          <a:p>
            <a:pPr lvl="1"/>
            <a:endParaRPr lang="en-US" sz="2000" dirty="0" smtClean="0">
              <a:latin typeface="Segoe Light"/>
              <a:cs typeface="Segoe Light"/>
            </a:endParaRPr>
          </a:p>
          <a:p>
            <a:r>
              <a:rPr lang="en-US" sz="2000" dirty="0" smtClean="0">
                <a:latin typeface="Segoe Light"/>
                <a:cs typeface="Segoe Light"/>
              </a:rPr>
              <a:t>Datacenter Application Deadline </a:t>
            </a:r>
            <a:r>
              <a:rPr lang="en-US" sz="2000" dirty="0">
                <a:solidFill>
                  <a:srgbClr val="A6A6A6"/>
                </a:solidFill>
                <a:latin typeface="Segoe Light"/>
                <a:cs typeface="Segoe Light"/>
              </a:rPr>
              <a:t>(no </a:t>
            </a:r>
            <a:r>
              <a:rPr lang="en-US" sz="2000" dirty="0" smtClean="0">
                <a:solidFill>
                  <a:srgbClr val="A6A6A6"/>
                </a:solidFill>
                <a:latin typeface="Segoe Light"/>
                <a:cs typeface="Segoe Light"/>
              </a:rPr>
              <a:t>comparison to WAN latencies)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[</a:t>
            </a:r>
            <a:r>
              <a:rPr lang="en-US" sz="2000" dirty="0" err="1" smtClean="0">
                <a:latin typeface="Segoe Light"/>
                <a:cs typeface="Segoe Light"/>
              </a:rPr>
              <a:t>Sigcomm</a:t>
            </a:r>
            <a:r>
              <a:rPr lang="en-US" sz="2000" dirty="0" smtClean="0">
                <a:latin typeface="Segoe Light"/>
                <a:cs typeface="Segoe Light"/>
              </a:rPr>
              <a:t>’ 11 Better </a:t>
            </a:r>
            <a:r>
              <a:rPr lang="en-US" sz="2000" dirty="0">
                <a:latin typeface="Segoe Light"/>
                <a:cs typeface="Segoe Light"/>
              </a:rPr>
              <a:t>Never than </a:t>
            </a:r>
            <a:r>
              <a:rPr lang="en-US" sz="2000" dirty="0" smtClean="0">
                <a:latin typeface="Segoe Light"/>
                <a:cs typeface="Segoe Light"/>
              </a:rPr>
              <a:t>Late]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[</a:t>
            </a:r>
            <a:r>
              <a:rPr lang="en-US" sz="2000" dirty="0" err="1" smtClean="0">
                <a:latin typeface="Segoe Light"/>
                <a:cs typeface="Segoe Light"/>
              </a:rPr>
              <a:t>Sigcomm</a:t>
            </a:r>
            <a:r>
              <a:rPr lang="en-US" sz="2000" dirty="0" smtClean="0">
                <a:latin typeface="Segoe Light"/>
                <a:cs typeface="Segoe Light"/>
              </a:rPr>
              <a:t>’ 12 </a:t>
            </a:r>
            <a:r>
              <a:rPr lang="en-US" sz="2000" dirty="0" err="1" smtClean="0">
                <a:latin typeface="Segoe Light"/>
                <a:cs typeface="Segoe Light"/>
              </a:rPr>
              <a:t>DeTail</a:t>
            </a:r>
            <a:r>
              <a:rPr lang="en-US" sz="2000" dirty="0" smtClean="0">
                <a:latin typeface="Segoe Light"/>
                <a:cs typeface="Segoe Light"/>
              </a:rPr>
              <a:t>]</a:t>
            </a:r>
          </a:p>
          <a:p>
            <a:pPr lvl="1"/>
            <a:endParaRPr lang="en-US" sz="2000" dirty="0">
              <a:latin typeface="Segoe Light"/>
              <a:cs typeface="Segoe Light"/>
            </a:endParaRPr>
          </a:p>
          <a:p>
            <a:r>
              <a:rPr lang="en-US" sz="2000" dirty="0" smtClean="0">
                <a:latin typeface="Segoe Light"/>
                <a:cs typeface="Segoe Light"/>
              </a:rPr>
              <a:t>Cellular Network </a:t>
            </a:r>
            <a:r>
              <a:rPr lang="en-US" sz="2000" dirty="0" smtClean="0">
                <a:solidFill>
                  <a:srgbClr val="A6A6A6"/>
                </a:solidFill>
                <a:latin typeface="Segoe Light"/>
                <a:cs typeface="Segoe Light"/>
              </a:rPr>
              <a:t>(no dynamics analysis)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[</a:t>
            </a:r>
            <a:r>
              <a:rPr lang="en-US" sz="2000" dirty="0" err="1" smtClean="0">
                <a:latin typeface="Segoe Light"/>
                <a:cs typeface="Segoe Light"/>
              </a:rPr>
              <a:t>Sigmetrics</a:t>
            </a:r>
            <a:r>
              <a:rPr lang="en-US" sz="2000" dirty="0" smtClean="0">
                <a:latin typeface="Segoe Light"/>
                <a:cs typeface="Segoe Light"/>
              </a:rPr>
              <a:t>’ 11 </a:t>
            </a:r>
            <a:r>
              <a:rPr lang="en-US" sz="2000" dirty="0" err="1" smtClean="0">
                <a:latin typeface="Segoe Light"/>
                <a:cs typeface="Segoe Light"/>
              </a:rPr>
              <a:t>Xu</a:t>
            </a:r>
            <a:r>
              <a:rPr lang="en-US" sz="2000" dirty="0" smtClean="0">
                <a:latin typeface="Segoe Light"/>
                <a:cs typeface="Segoe Light"/>
              </a:rPr>
              <a:t>] Cellular </a:t>
            </a:r>
            <a:r>
              <a:rPr lang="en-US" sz="2000" dirty="0">
                <a:latin typeface="Segoe Light"/>
                <a:cs typeface="Segoe Light"/>
              </a:rPr>
              <a:t>n</a:t>
            </a:r>
            <a:r>
              <a:rPr lang="en-US" sz="2000" dirty="0" smtClean="0">
                <a:latin typeface="Segoe Light"/>
                <a:cs typeface="Segoe Light"/>
              </a:rPr>
              <a:t>etwork infrastructure study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[</a:t>
            </a:r>
            <a:r>
              <a:rPr lang="en-US" sz="2000" dirty="0" err="1" smtClean="0">
                <a:latin typeface="Segoe Light"/>
                <a:cs typeface="Segoe Light"/>
              </a:rPr>
              <a:t>MobiPerf</a:t>
            </a:r>
            <a:r>
              <a:rPr lang="en-US" sz="2000" dirty="0" smtClean="0">
                <a:latin typeface="Segoe Light"/>
                <a:cs typeface="Segoe Light"/>
              </a:rPr>
              <a:t>] A lightweight mobile application for measurement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Prior Work</a:t>
            </a:r>
          </a:p>
        </p:txBody>
      </p:sp>
    </p:spTree>
    <p:extLst>
      <p:ext uri="{BB962C8B-B14F-4D97-AF65-F5344CB8AC3E}">
        <p14:creationId xmlns:p14="http://schemas.microsoft.com/office/powerpoint/2010/main" val="2538269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8193"/>
            <a:ext cx="8229600" cy="5466591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Segoe Light"/>
                <a:cs typeface="Segoe Light"/>
              </a:rPr>
              <a:t>WAN</a:t>
            </a:r>
          </a:p>
          <a:p>
            <a:pPr lvl="1"/>
            <a:r>
              <a:rPr lang="en-US" sz="1600" dirty="0" smtClean="0">
                <a:latin typeface="Segoe Light"/>
                <a:cs typeface="Segoe Light"/>
              </a:rPr>
              <a:t>Measurement methodologies are based on the </a:t>
            </a:r>
            <a:r>
              <a:rPr lang="en-US" sz="1600" dirty="0" smtClean="0">
                <a:solidFill>
                  <a:srgbClr val="FF0000"/>
                </a:solidFill>
                <a:latin typeface="Segoe Light"/>
                <a:cs typeface="Segoe Light"/>
              </a:rPr>
              <a:t>King/T-King </a:t>
            </a:r>
            <a:r>
              <a:rPr lang="en-US" sz="1600" dirty="0" smtClean="0">
                <a:latin typeface="Segoe Light"/>
                <a:cs typeface="Segoe Light"/>
              </a:rPr>
              <a:t>methods (recursive DNS query)</a:t>
            </a:r>
          </a:p>
          <a:p>
            <a:pPr lvl="1"/>
            <a:r>
              <a:rPr lang="en-US" sz="1600" dirty="0" smtClean="0">
                <a:latin typeface="Segoe Light"/>
                <a:cs typeface="Segoe Light"/>
              </a:rPr>
              <a:t>Do a continuous study on a daily/weekly basis</a:t>
            </a:r>
          </a:p>
          <a:p>
            <a:pPr lvl="1"/>
            <a:r>
              <a:rPr lang="en-US" sz="1600" dirty="0" smtClean="0">
                <a:latin typeface="Segoe Light"/>
                <a:cs typeface="Segoe Light"/>
              </a:rPr>
              <a:t>Use various techniques to infer DNS server locations and perform correlation</a:t>
            </a:r>
          </a:p>
          <a:p>
            <a:pPr lvl="1"/>
            <a:r>
              <a:rPr lang="en-US" sz="1600" dirty="0" smtClean="0">
                <a:latin typeface="Segoe Light"/>
                <a:cs typeface="Segoe Light"/>
              </a:rPr>
              <a:t>Filter out DNS forwarders that would otherwise skew results</a:t>
            </a:r>
          </a:p>
          <a:p>
            <a:pPr lvl="1"/>
            <a:r>
              <a:rPr lang="en-US" sz="1600" dirty="0" smtClean="0">
                <a:latin typeface="Segoe Light"/>
                <a:cs typeface="Segoe Light"/>
              </a:rPr>
              <a:t>Use Geo-IP to build latency vs. distance graph</a:t>
            </a:r>
            <a:endParaRPr lang="en-US" sz="1600" dirty="0">
              <a:latin typeface="Segoe Light"/>
              <a:cs typeface="Segoe Light"/>
            </a:endParaRPr>
          </a:p>
          <a:p>
            <a:r>
              <a:rPr lang="en-US" sz="2000" dirty="0" smtClean="0">
                <a:latin typeface="Segoe Light"/>
                <a:cs typeface="Segoe Light"/>
              </a:rPr>
              <a:t>DC</a:t>
            </a:r>
          </a:p>
          <a:p>
            <a:pPr lvl="1"/>
            <a:r>
              <a:rPr lang="en-US" sz="1600" dirty="0" smtClean="0">
                <a:latin typeface="Segoe Light"/>
                <a:cs typeface="Segoe Light"/>
              </a:rPr>
              <a:t>Use ping to get RTT</a:t>
            </a:r>
          </a:p>
          <a:p>
            <a:pPr lvl="1"/>
            <a:r>
              <a:rPr lang="en-US" sz="1600" dirty="0" smtClean="0">
                <a:latin typeface="Segoe Light"/>
                <a:cs typeface="Segoe Light"/>
              </a:rPr>
              <a:t>Perform </a:t>
            </a:r>
            <a:r>
              <a:rPr lang="en-US" sz="1600" dirty="0" smtClean="0">
                <a:solidFill>
                  <a:srgbClr val="FF0000"/>
                </a:solidFill>
                <a:latin typeface="Segoe Light"/>
                <a:cs typeface="Segoe Light"/>
              </a:rPr>
              <a:t>Query</a:t>
            </a:r>
            <a:r>
              <a:rPr lang="en-US" sz="1600" dirty="0" smtClean="0">
                <a:latin typeface="Segoe Light"/>
                <a:cs typeface="Segoe Light"/>
              </a:rPr>
              <a:t> to determine DC time (Query Time – Ping RTT)</a:t>
            </a:r>
          </a:p>
          <a:p>
            <a:pPr lvl="2"/>
            <a:r>
              <a:rPr lang="en-US" sz="1200" dirty="0" smtClean="0">
                <a:latin typeface="Segoe Light"/>
                <a:cs typeface="Segoe Light"/>
              </a:rPr>
              <a:t>Random Queries</a:t>
            </a:r>
          </a:p>
          <a:p>
            <a:pPr lvl="2"/>
            <a:r>
              <a:rPr lang="en-US" sz="1200" dirty="0" smtClean="0">
                <a:latin typeface="Segoe Light"/>
                <a:cs typeface="Segoe Light"/>
              </a:rPr>
              <a:t>Hot Trends</a:t>
            </a:r>
          </a:p>
          <a:p>
            <a:pPr lvl="2"/>
            <a:r>
              <a:rPr lang="en-US" sz="1200" dirty="0" smtClean="0">
                <a:latin typeface="Segoe Light"/>
                <a:cs typeface="Segoe Light"/>
              </a:rPr>
              <a:t>Google’s provided estimated query time</a:t>
            </a:r>
            <a:endParaRPr lang="en-US" sz="1600" dirty="0">
              <a:latin typeface="Segoe Light"/>
              <a:cs typeface="Segoe Light"/>
            </a:endParaRPr>
          </a:p>
          <a:p>
            <a:r>
              <a:rPr lang="en-US" sz="2000" dirty="0" smtClean="0">
                <a:latin typeface="Segoe Light"/>
                <a:cs typeface="Segoe Light"/>
              </a:rPr>
              <a:t>Mobile</a:t>
            </a:r>
          </a:p>
          <a:p>
            <a:pPr lvl="1"/>
            <a:r>
              <a:rPr lang="en-US" sz="1600" dirty="0" smtClean="0">
                <a:latin typeface="Segoe Light"/>
                <a:cs typeface="Segoe Light"/>
              </a:rPr>
              <a:t>Trick: use USB tethering so that various tools on PC can be used easily for measurement</a:t>
            </a:r>
          </a:p>
          <a:p>
            <a:pPr lvl="1"/>
            <a:r>
              <a:rPr lang="en-US" sz="1600" dirty="0" smtClean="0">
                <a:latin typeface="Segoe Light"/>
                <a:cs typeface="Segoe Light"/>
              </a:rPr>
              <a:t>Use </a:t>
            </a:r>
            <a:r>
              <a:rPr lang="en-US" sz="1600" dirty="0" err="1" smtClean="0">
                <a:solidFill>
                  <a:srgbClr val="FF0000"/>
                </a:solidFill>
                <a:latin typeface="Segoe Light"/>
                <a:cs typeface="Segoe Light"/>
              </a:rPr>
              <a:t>traceroute</a:t>
            </a:r>
            <a:r>
              <a:rPr lang="en-US" sz="1600" dirty="0" smtClean="0">
                <a:solidFill>
                  <a:srgbClr val="FF0000"/>
                </a:solidFill>
                <a:latin typeface="Segoe Light"/>
                <a:cs typeface="Segoe Light"/>
              </a:rPr>
              <a:t> </a:t>
            </a:r>
            <a:r>
              <a:rPr lang="en-US" sz="1600" dirty="0" smtClean="0">
                <a:latin typeface="Segoe Light"/>
                <a:cs typeface="Segoe Light"/>
              </a:rPr>
              <a:t>to reverse engineer network topology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Segoe Light"/>
                <a:cs typeface="Segoe Light"/>
              </a:rPr>
              <a:t>Approach</a:t>
            </a:r>
            <a:endParaRPr lang="en-US" dirty="0">
              <a:latin typeface="Segoe Light"/>
              <a:cs typeface="Segoe Light"/>
            </a:endParaRPr>
          </a:p>
        </p:txBody>
      </p:sp>
    </p:spTree>
    <p:extLst>
      <p:ext uri="{BB962C8B-B14F-4D97-AF65-F5344CB8AC3E}">
        <p14:creationId xmlns:p14="http://schemas.microsoft.com/office/powerpoint/2010/main" val="612411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8193"/>
            <a:ext cx="8229600" cy="5122129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Segoe Light"/>
                <a:cs typeface="Segoe Light"/>
              </a:rPr>
              <a:t>Crawl of reverse DNS Tree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236,000 DNS servers discovered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26,000 Open Recursive Resolvers (distribution on next slide)</a:t>
            </a:r>
          </a:p>
          <a:p>
            <a:pPr marL="457200" lvl="1" indent="0">
              <a:buNone/>
            </a:pPr>
            <a:endParaRPr lang="en-US" sz="2000" dirty="0" smtClean="0">
              <a:latin typeface="Segoe Light"/>
              <a:cs typeface="Segoe Light"/>
            </a:endParaRPr>
          </a:p>
          <a:p>
            <a:r>
              <a:rPr lang="en-US" sz="2400" dirty="0" smtClean="0">
                <a:latin typeface="Segoe Light"/>
                <a:cs typeface="Segoe Light"/>
              </a:rPr>
              <a:t>Turbo King Infrastructure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56 Measurement Nodes (Planet Lab)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2 Central Name Servers (EC2)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Measurement nodes controlled via RPCs</a:t>
            </a:r>
          </a:p>
          <a:p>
            <a:pPr lvl="2"/>
            <a:r>
              <a:rPr lang="en-US" sz="1600" dirty="0" smtClean="0">
                <a:latin typeface="Segoe Light"/>
                <a:cs typeface="Segoe Light"/>
              </a:rPr>
              <a:t>Issue command measurement command (NS1, IP1, NS2, IP2)</a:t>
            </a:r>
          </a:p>
          <a:p>
            <a:pPr lvl="2"/>
            <a:r>
              <a:rPr lang="en-US" sz="1600" dirty="0" smtClean="0">
                <a:latin typeface="Segoe Light"/>
                <a:cs typeface="Segoe Light"/>
              </a:rPr>
              <a:t>Receive Latency results and presence of DNS Forwarder</a:t>
            </a:r>
          </a:p>
          <a:p>
            <a:pPr lvl="2"/>
            <a:endParaRPr lang="en-US" sz="2000" dirty="0" smtClean="0">
              <a:latin typeface="Segoe Light"/>
              <a:cs typeface="Segoe Light"/>
            </a:endParaRPr>
          </a:p>
          <a:p>
            <a:r>
              <a:rPr lang="en-US" sz="2400" dirty="0">
                <a:latin typeface="Segoe Light"/>
                <a:cs typeface="Segoe Light"/>
              </a:rPr>
              <a:t>8 days: 4/20 – 4/</a:t>
            </a:r>
            <a:r>
              <a:rPr lang="en-US" sz="2400" dirty="0" smtClean="0">
                <a:latin typeface="Segoe Light"/>
                <a:cs typeface="Segoe Light"/>
              </a:rPr>
              <a:t>28 (ongoing)</a:t>
            </a:r>
          </a:p>
          <a:p>
            <a:endParaRPr lang="en-US" sz="2400" dirty="0">
              <a:latin typeface="Segoe Light"/>
              <a:cs typeface="Segoe Light"/>
            </a:endParaRPr>
          </a:p>
          <a:p>
            <a:r>
              <a:rPr lang="en-US" sz="2400" dirty="0" smtClean="0">
                <a:latin typeface="Segoe Light"/>
                <a:cs typeface="Segoe Light"/>
              </a:rPr>
              <a:t>~4.95 Million successful </a:t>
            </a:r>
            <a:r>
              <a:rPr lang="en-US" sz="2400" dirty="0">
                <a:latin typeface="Segoe Light"/>
                <a:cs typeface="Segoe Light"/>
              </a:rPr>
              <a:t>measurements</a:t>
            </a:r>
            <a:endParaRPr lang="en-US" sz="2400" dirty="0" smtClean="0">
              <a:latin typeface="Segoe Light"/>
              <a:cs typeface="Segoe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Turbo King – </a:t>
            </a:r>
            <a:r>
              <a:rPr lang="en-US" dirty="0" smtClean="0">
                <a:latin typeface="Segoe Light"/>
                <a:cs typeface="Segoe Light"/>
              </a:rPr>
              <a:t>Setup</a:t>
            </a:r>
            <a:endParaRPr lang="en-US" dirty="0">
              <a:latin typeface="Segoe Light"/>
              <a:cs typeface="Segoe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7110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6264"/>
            <a:ext cx="9144000" cy="462200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Turbo King – Open Resolvers</a:t>
            </a:r>
          </a:p>
        </p:txBody>
      </p:sp>
    </p:spTree>
    <p:extLst>
      <p:ext uri="{BB962C8B-B14F-4D97-AF65-F5344CB8AC3E}">
        <p14:creationId xmlns:p14="http://schemas.microsoft.com/office/powerpoint/2010/main" val="1123711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Turbo King – </a:t>
            </a:r>
            <a:r>
              <a:rPr lang="en-US" dirty="0" smtClean="0">
                <a:latin typeface="Segoe Light"/>
                <a:cs typeface="Segoe Light"/>
              </a:rPr>
              <a:t>Distance Distribution</a:t>
            </a:r>
            <a:endParaRPr lang="en-US" dirty="0">
              <a:latin typeface="Segoe Light"/>
              <a:cs typeface="Segoe Light"/>
            </a:endParaRPr>
          </a:p>
        </p:txBody>
      </p:sp>
      <p:pic>
        <p:nvPicPr>
          <p:cNvPr id="2" name="Picture 1" descr="latency_dist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0" t="48718" r="5923" b="3282"/>
          <a:stretch/>
        </p:blipFill>
        <p:spPr>
          <a:xfrm>
            <a:off x="0" y="1886334"/>
            <a:ext cx="9161833" cy="382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90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296737" y="4378214"/>
            <a:ext cx="1295864" cy="202262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Segoe Light"/>
                <a:cs typeface="Segoe Light"/>
              </a:rPr>
              <a:t>ns.mydomain.com</a:t>
            </a:r>
            <a:endParaRPr lang="en-US" sz="1400" dirty="0">
              <a:solidFill>
                <a:srgbClr val="FF0000"/>
              </a:solidFill>
              <a:latin typeface="Segoe Light"/>
              <a:cs typeface="Segoe Ligh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96737" y="1343682"/>
            <a:ext cx="1304140" cy="205615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Segoe Light"/>
                <a:cs typeface="Segoe Light"/>
              </a:rPr>
              <a:t>myAddr</a:t>
            </a:r>
            <a:endParaRPr lang="en-US" dirty="0">
              <a:latin typeface="Segoe Light"/>
              <a:cs typeface="Segoe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96780" y="4339929"/>
            <a:ext cx="196013" cy="392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17270" y="2598247"/>
            <a:ext cx="1084830" cy="720066"/>
          </a:xfrm>
          <a:prstGeom prst="roundRect">
            <a:avLst>
              <a:gd name="adj" fmla="val 8828"/>
            </a:avLst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egoe Light"/>
                <a:cs typeface="Segoe Light"/>
              </a:rPr>
              <a:t>DNS Server</a:t>
            </a:r>
            <a:endParaRPr lang="en-US" sz="1600" dirty="0">
              <a:latin typeface="Segoe Light"/>
              <a:cs typeface="Segoe Light"/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Turbo King  (Modified)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417270" y="1456591"/>
            <a:ext cx="1084830" cy="720066"/>
          </a:xfrm>
          <a:prstGeom prst="roundRect">
            <a:avLst>
              <a:gd name="adj" fmla="val 8828"/>
            </a:avLst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egoe Light"/>
                <a:cs typeface="Segoe Light"/>
              </a:rPr>
              <a:t>DNS Client</a:t>
            </a:r>
            <a:endParaRPr lang="en-US" sz="1600" dirty="0">
              <a:latin typeface="Segoe Light"/>
              <a:cs typeface="Segoe Light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277288" y="1343682"/>
            <a:ext cx="1436472" cy="202262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Light"/>
                <a:cs typeface="Segoe Light"/>
              </a:rPr>
              <a:t>n</a:t>
            </a:r>
            <a:r>
              <a:rPr lang="en-US" sz="1600" dirty="0" smtClean="0">
                <a:latin typeface="Segoe Light"/>
                <a:cs typeface="Segoe Light"/>
              </a:rPr>
              <a:t>s.target1.com</a:t>
            </a:r>
          </a:p>
          <a:p>
            <a:pPr algn="ctr"/>
            <a:r>
              <a:rPr lang="en-US" sz="1400" dirty="0" smtClean="0">
                <a:solidFill>
                  <a:srgbClr val="FF0000"/>
                </a:solidFill>
                <a:latin typeface="Segoe Light"/>
                <a:cs typeface="Segoe Light"/>
              </a:rPr>
              <a:t>(target 1)</a:t>
            </a:r>
            <a:endParaRPr lang="en-US" sz="1400" dirty="0">
              <a:solidFill>
                <a:srgbClr val="FF0000"/>
              </a:solidFill>
              <a:latin typeface="Segoe Light"/>
              <a:cs typeface="Segoe Light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382504" y="1343682"/>
            <a:ext cx="1436472" cy="202262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egoe Light"/>
                <a:cs typeface="Segoe Light"/>
              </a:rPr>
              <a:t>ns.target2.com</a:t>
            </a:r>
          </a:p>
          <a:p>
            <a:pPr algn="ctr"/>
            <a:r>
              <a:rPr lang="en-US" sz="1400" dirty="0" smtClean="0">
                <a:solidFill>
                  <a:srgbClr val="FF0000"/>
                </a:solidFill>
                <a:latin typeface="Segoe Light"/>
                <a:cs typeface="Segoe Light"/>
              </a:rPr>
              <a:t>(target 2)</a:t>
            </a:r>
            <a:endParaRPr lang="en-US" sz="1400" dirty="0">
              <a:solidFill>
                <a:srgbClr val="FF0000"/>
              </a:solidFill>
              <a:latin typeface="Segoe Light"/>
              <a:cs typeface="Segoe Ligh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533878" y="992300"/>
            <a:ext cx="2918576" cy="748957"/>
            <a:chOff x="1533878" y="992300"/>
            <a:chExt cx="2918576" cy="748957"/>
          </a:xfrm>
        </p:grpSpPr>
        <p:sp>
          <p:nvSpPr>
            <p:cNvPr id="5" name="Right Arrow 4"/>
            <p:cNvSpPr/>
            <p:nvPr/>
          </p:nvSpPr>
          <p:spPr>
            <a:xfrm>
              <a:off x="1600878" y="1414817"/>
              <a:ext cx="2676410" cy="296811"/>
            </a:xfrm>
            <a:prstGeom prst="rightArrow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797596" y="992300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Segoe Light"/>
                  <a:cs typeface="Segoe Light"/>
                </a:rPr>
                <a:t>Resolve: </a:t>
              </a:r>
            </a:p>
            <a:p>
              <a:r>
                <a:rPr lang="en-US" sz="1400" dirty="0" err="1" smtClean="0">
                  <a:latin typeface="Segoe Light"/>
                  <a:cs typeface="Segoe Light"/>
                </a:rPr>
                <a:t>qid.myAddr.</a:t>
              </a:r>
              <a:r>
                <a:rPr lang="en-US" sz="1400" dirty="0" err="1" smtClean="0">
                  <a:solidFill>
                    <a:srgbClr val="FF0000"/>
                  </a:solidFill>
                  <a:latin typeface="Segoe Light"/>
                  <a:cs typeface="Segoe Light"/>
                </a:rPr>
                <a:t>mydomain.com</a:t>
              </a:r>
              <a:endParaRPr lang="en-US" sz="1400" dirty="0">
                <a:solidFill>
                  <a:srgbClr val="FF0000"/>
                </a:solidFill>
                <a:latin typeface="Segoe Light"/>
                <a:cs typeface="Segoe Light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533878" y="1371925"/>
              <a:ext cx="301660" cy="369332"/>
              <a:chOff x="-608082" y="993206"/>
              <a:chExt cx="301660" cy="369332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-608082" y="993206"/>
                <a:ext cx="301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Segoe Light"/>
                    <a:cs typeface="Segoe Light"/>
                  </a:rPr>
                  <a:t>1</a:t>
                </a:r>
                <a:endParaRPr lang="en-US" dirty="0">
                  <a:latin typeface="Segoe Light"/>
                  <a:cs typeface="Segoe Light"/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1367530" y="3181645"/>
            <a:ext cx="3258417" cy="1283811"/>
            <a:chOff x="1367530" y="3181645"/>
            <a:chExt cx="3258417" cy="1283811"/>
          </a:xfrm>
        </p:grpSpPr>
        <p:sp>
          <p:nvSpPr>
            <p:cNvPr id="68" name="Right Arrow 67"/>
            <p:cNvSpPr/>
            <p:nvPr/>
          </p:nvSpPr>
          <p:spPr>
            <a:xfrm rot="8828896">
              <a:off x="1367530" y="4144499"/>
              <a:ext cx="3258417" cy="320957"/>
            </a:xfrm>
            <a:prstGeom prst="rightArrow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234375" y="3181645"/>
              <a:ext cx="303576" cy="369332"/>
              <a:chOff x="-608082" y="993206"/>
              <a:chExt cx="303576" cy="369332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Segoe Light"/>
                    <a:cs typeface="Segoe Light"/>
                  </a:rPr>
                  <a:t>2</a:t>
                </a: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 rot="19601968">
              <a:off x="1428270" y="3797097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Segoe Light"/>
                  <a:cs typeface="Segoe Light"/>
                </a:rPr>
                <a:t>Resolve: </a:t>
              </a:r>
            </a:p>
            <a:p>
              <a:r>
                <a:rPr lang="en-US" sz="1400" dirty="0" err="1" smtClean="0">
                  <a:solidFill>
                    <a:srgbClr val="FFFFFF"/>
                  </a:solidFill>
                  <a:latin typeface="Segoe Light"/>
                  <a:cs typeface="Segoe Light"/>
                </a:rPr>
                <a:t>qid.myAddr.mydomain.com</a:t>
              </a:r>
              <a:endParaRPr lang="en-US" sz="1400" dirty="0">
                <a:solidFill>
                  <a:srgbClr val="FFFFFF"/>
                </a:solidFill>
                <a:latin typeface="Segoe Light"/>
                <a:cs typeface="Segoe Ligh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307658" y="4373136"/>
            <a:ext cx="4018006" cy="1385725"/>
            <a:chOff x="1307658" y="4373136"/>
            <a:chExt cx="4018006" cy="1385725"/>
          </a:xfrm>
        </p:grpSpPr>
        <p:sp>
          <p:nvSpPr>
            <p:cNvPr id="70" name="Right Arrow 69"/>
            <p:cNvSpPr/>
            <p:nvPr/>
          </p:nvSpPr>
          <p:spPr>
            <a:xfrm rot="19616165">
              <a:off x="1307658" y="4373136"/>
              <a:ext cx="4018006" cy="335017"/>
            </a:xfrm>
            <a:prstGeom prst="rightArrow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 rot="19601968">
              <a:off x="1871925" y="4753582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Segoe Light"/>
                  <a:cs typeface="Segoe Light"/>
                </a:rPr>
                <a:t>Referral:</a:t>
              </a:r>
            </a:p>
            <a:p>
              <a:r>
                <a:rPr lang="en-US" sz="1400" b="1" dirty="0" err="1" smtClean="0">
                  <a:solidFill>
                    <a:srgbClr val="FF0000"/>
                  </a:solidFill>
                  <a:latin typeface="Segoe Light"/>
                  <a:cs typeface="Segoe Light"/>
                </a:rPr>
                <a:t>myAddr</a:t>
              </a:r>
              <a:endParaRPr lang="en-US" sz="1400" dirty="0">
                <a:solidFill>
                  <a:srgbClr val="FF0000"/>
                </a:solidFill>
                <a:latin typeface="Segoe Light"/>
                <a:cs typeface="Segoe Light"/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1533878" y="5389529"/>
              <a:ext cx="303576" cy="369332"/>
              <a:chOff x="-608082" y="993206"/>
              <a:chExt cx="303576" cy="369332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Segoe Light"/>
                    <a:cs typeface="Segoe Light"/>
                  </a:rPr>
                  <a:t>3</a:t>
                </a: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1522242" y="2133816"/>
            <a:ext cx="2930212" cy="699234"/>
            <a:chOff x="1522242" y="2133816"/>
            <a:chExt cx="2930212" cy="699234"/>
          </a:xfrm>
        </p:grpSpPr>
        <p:sp>
          <p:nvSpPr>
            <p:cNvPr id="85" name="Right Arrow 84"/>
            <p:cNvSpPr/>
            <p:nvPr/>
          </p:nvSpPr>
          <p:spPr>
            <a:xfrm>
              <a:off x="1600877" y="2518111"/>
              <a:ext cx="2676410" cy="296811"/>
            </a:xfrm>
            <a:prstGeom prst="rightArrow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797596" y="2133816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Segoe Light"/>
                  <a:cs typeface="Segoe Light"/>
                </a:rPr>
                <a:t>Referral: </a:t>
              </a:r>
            </a:p>
            <a:p>
              <a:r>
                <a:rPr lang="en-US" sz="1400" dirty="0" smtClean="0">
                  <a:solidFill>
                    <a:srgbClr val="FF0000"/>
                  </a:solidFill>
                  <a:latin typeface="Segoe Light"/>
                  <a:cs typeface="Segoe Light"/>
                </a:rPr>
                <a:t>ns.target2.com</a:t>
              </a:r>
              <a:endParaRPr lang="en-US" sz="1400" dirty="0">
                <a:solidFill>
                  <a:srgbClr val="FF0000"/>
                </a:solidFill>
                <a:latin typeface="Segoe Light"/>
                <a:cs typeface="Segoe Light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1522242" y="2463718"/>
              <a:ext cx="303576" cy="369332"/>
              <a:chOff x="-608082" y="993206"/>
              <a:chExt cx="303576" cy="369332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Segoe Light"/>
                    <a:cs typeface="Segoe Light"/>
                  </a:rPr>
                  <a:t>5</a:t>
                </a: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1592601" y="2792980"/>
            <a:ext cx="2765340" cy="715664"/>
            <a:chOff x="1592601" y="2792980"/>
            <a:chExt cx="2765340" cy="715664"/>
          </a:xfrm>
        </p:grpSpPr>
        <p:sp>
          <p:nvSpPr>
            <p:cNvPr id="87" name="Right Arrow 86"/>
            <p:cNvSpPr/>
            <p:nvPr/>
          </p:nvSpPr>
          <p:spPr>
            <a:xfrm rot="10800000">
              <a:off x="1592601" y="2832492"/>
              <a:ext cx="2676410" cy="296811"/>
            </a:xfrm>
            <a:prstGeom prst="rightArrow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4054365" y="2792980"/>
              <a:ext cx="303576" cy="369332"/>
              <a:chOff x="-608082" y="993206"/>
              <a:chExt cx="303576" cy="369332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Segoe Light"/>
                    <a:cs typeface="Segoe Light"/>
                  </a:rPr>
                  <a:t>4</a:t>
                </a:r>
                <a:endParaRPr lang="en-US" dirty="0">
                  <a:latin typeface="Segoe Light"/>
                  <a:cs typeface="Segoe Light"/>
                </a:endParaRPr>
              </a:p>
            </p:txBody>
          </p:sp>
        </p:grpSp>
        <p:sp>
          <p:nvSpPr>
            <p:cNvPr id="91" name="TextBox 90"/>
            <p:cNvSpPr txBox="1"/>
            <p:nvPr/>
          </p:nvSpPr>
          <p:spPr>
            <a:xfrm>
              <a:off x="1678874" y="2985424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Segoe Light"/>
                  <a:cs typeface="Segoe Light"/>
                </a:rPr>
                <a:t>Resolve: </a:t>
              </a:r>
            </a:p>
            <a:p>
              <a:r>
                <a:rPr lang="en-US" sz="1400" dirty="0" err="1" smtClean="0">
                  <a:solidFill>
                    <a:srgbClr val="FFFFFF"/>
                  </a:solidFill>
                  <a:latin typeface="Segoe Light"/>
                  <a:cs typeface="Segoe Light"/>
                </a:rPr>
                <a:t>qid.myAddr.mydomain.com</a:t>
              </a:r>
              <a:endParaRPr lang="en-US" sz="1400" dirty="0">
                <a:solidFill>
                  <a:srgbClr val="FFFFFF"/>
                </a:solidFill>
                <a:latin typeface="Segoe Light"/>
                <a:cs typeface="Segoe Ligh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85538" y="1110874"/>
            <a:ext cx="2739524" cy="800938"/>
            <a:chOff x="5685538" y="1110874"/>
            <a:chExt cx="2739524" cy="800938"/>
          </a:xfrm>
        </p:grpSpPr>
        <p:sp>
          <p:nvSpPr>
            <p:cNvPr id="92" name="Right Arrow 91"/>
            <p:cNvSpPr/>
            <p:nvPr/>
          </p:nvSpPr>
          <p:spPr>
            <a:xfrm>
              <a:off x="5713760" y="1599623"/>
              <a:ext cx="1668744" cy="296811"/>
            </a:xfrm>
            <a:prstGeom prst="rightArrow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5685538" y="1542480"/>
              <a:ext cx="301660" cy="369332"/>
              <a:chOff x="-608082" y="993206"/>
              <a:chExt cx="301660" cy="369332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-608082" y="993206"/>
                <a:ext cx="301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Segoe Light"/>
                    <a:cs typeface="Segoe Light"/>
                  </a:rPr>
                  <a:t>6</a:t>
                </a:r>
                <a:endParaRPr lang="en-US" dirty="0">
                  <a:latin typeface="Segoe Light"/>
                  <a:cs typeface="Segoe Light"/>
                </a:endParaRPr>
              </a:p>
            </p:txBody>
          </p:sp>
        </p:grpSp>
        <p:sp>
          <p:nvSpPr>
            <p:cNvPr id="93" name="TextBox 92"/>
            <p:cNvSpPr txBox="1"/>
            <p:nvPr/>
          </p:nvSpPr>
          <p:spPr>
            <a:xfrm>
              <a:off x="5770204" y="1110874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Segoe Light"/>
                  <a:cs typeface="Segoe Light"/>
                </a:rPr>
                <a:t>Resolve: </a:t>
              </a:r>
            </a:p>
            <a:p>
              <a:r>
                <a:rPr lang="en-US" sz="1400" dirty="0" err="1" smtClean="0">
                  <a:latin typeface="Segoe Light"/>
                  <a:cs typeface="Segoe Light"/>
                </a:rPr>
                <a:t>qid.myAddr.mydomain.com</a:t>
              </a:r>
              <a:endParaRPr lang="en-US" sz="1400" dirty="0">
                <a:latin typeface="Segoe Light"/>
                <a:cs typeface="Segoe Light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13760" y="2494922"/>
            <a:ext cx="1725188" cy="553942"/>
            <a:chOff x="5713760" y="2494922"/>
            <a:chExt cx="1725188" cy="553942"/>
          </a:xfrm>
        </p:grpSpPr>
        <p:sp>
          <p:nvSpPr>
            <p:cNvPr id="94" name="Right Arrow 93"/>
            <p:cNvSpPr/>
            <p:nvPr/>
          </p:nvSpPr>
          <p:spPr>
            <a:xfrm rot="10800000">
              <a:off x="5713760" y="2722425"/>
              <a:ext cx="1668744" cy="296811"/>
            </a:xfrm>
            <a:prstGeom prst="rightArrow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7135372" y="2679532"/>
              <a:ext cx="303576" cy="369332"/>
              <a:chOff x="-608082" y="993206"/>
              <a:chExt cx="303576" cy="369332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Segoe Light"/>
                    <a:cs typeface="Segoe Light"/>
                  </a:rPr>
                  <a:t>7</a:t>
                </a:r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5871233" y="2494922"/>
              <a:ext cx="1567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latin typeface="Segoe Light"/>
                  <a:cs typeface="Segoe Light"/>
                </a:rPr>
                <a:t>NXDomain</a:t>
              </a:r>
              <a:endParaRPr lang="en-US" sz="1400" dirty="0">
                <a:latin typeface="Segoe Light"/>
                <a:cs typeface="Segoe Ligh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592601" y="1762431"/>
            <a:ext cx="2741131" cy="520665"/>
            <a:chOff x="1592601" y="1762431"/>
            <a:chExt cx="2741131" cy="520665"/>
          </a:xfrm>
        </p:grpSpPr>
        <p:sp>
          <p:nvSpPr>
            <p:cNvPr id="64" name="Right Arrow 63"/>
            <p:cNvSpPr/>
            <p:nvPr/>
          </p:nvSpPr>
          <p:spPr>
            <a:xfrm rot="10800000">
              <a:off x="1592601" y="1808522"/>
              <a:ext cx="2676410" cy="296811"/>
            </a:xfrm>
            <a:prstGeom prst="rightArrow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4032072" y="1762431"/>
              <a:ext cx="301660" cy="369332"/>
              <a:chOff x="-608082" y="993206"/>
              <a:chExt cx="301660" cy="369332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-608082" y="993206"/>
                <a:ext cx="301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Segoe Light"/>
                    <a:cs typeface="Segoe Light"/>
                  </a:rPr>
                  <a:t>8</a:t>
                </a:r>
                <a:endParaRPr lang="en-US" dirty="0">
                  <a:latin typeface="Segoe Light"/>
                  <a:cs typeface="Segoe Light"/>
                </a:endParaRPr>
              </a:p>
            </p:txBody>
          </p:sp>
        </p:grpSp>
        <p:sp>
          <p:nvSpPr>
            <p:cNvPr id="100" name="TextBox 99"/>
            <p:cNvSpPr txBox="1"/>
            <p:nvPr/>
          </p:nvSpPr>
          <p:spPr>
            <a:xfrm>
              <a:off x="2673506" y="1975319"/>
              <a:ext cx="1567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solidFill>
                    <a:srgbClr val="FF0000"/>
                  </a:solidFill>
                  <a:latin typeface="Segoe Light"/>
                  <a:cs typeface="Segoe Light"/>
                </a:rPr>
                <a:t>NXDomain</a:t>
              </a:r>
              <a:endParaRPr lang="en-US" sz="1400" dirty="0">
                <a:solidFill>
                  <a:srgbClr val="FF0000"/>
                </a:solidFill>
                <a:latin typeface="Segoe Light"/>
                <a:cs typeface="Segoe Light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230358" y="4743716"/>
            <a:ext cx="4837981" cy="936923"/>
            <a:chOff x="4230358" y="4743716"/>
            <a:chExt cx="4837981" cy="936923"/>
          </a:xfrm>
        </p:grpSpPr>
        <p:sp>
          <p:nvSpPr>
            <p:cNvPr id="52" name="TextBox 51"/>
            <p:cNvSpPr txBox="1"/>
            <p:nvPr/>
          </p:nvSpPr>
          <p:spPr>
            <a:xfrm>
              <a:off x="4230358" y="4757309"/>
              <a:ext cx="48379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latin typeface="Segoe Light"/>
                  <a:cs typeface="Segoe Light"/>
                </a:rPr>
                <a:t>Record time delta </a:t>
              </a:r>
              <a:r>
                <a:rPr lang="en-US" b="1" i="1" dirty="0">
                  <a:latin typeface="Segoe Light"/>
                  <a:cs typeface="Segoe Light"/>
                </a:rPr>
                <a:t>T</a:t>
              </a:r>
              <a:r>
                <a:rPr lang="en-US" dirty="0" smtClean="0">
                  <a:latin typeface="Segoe Light"/>
                  <a:cs typeface="Segoe Light"/>
                </a:rPr>
                <a:t> between       and 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latin typeface="Segoe Light"/>
                  <a:cs typeface="Segoe Light"/>
                </a:rPr>
                <a:t>Determine </a:t>
              </a:r>
              <a:r>
                <a:rPr lang="en-US" b="1" i="1" dirty="0" smtClean="0">
                  <a:latin typeface="Segoe Light"/>
                  <a:cs typeface="Segoe Light"/>
                </a:rPr>
                <a:t>RTT </a:t>
              </a:r>
              <a:r>
                <a:rPr lang="en-US" dirty="0" smtClean="0">
                  <a:latin typeface="Segoe Light"/>
                  <a:cs typeface="Segoe Light"/>
                </a:rPr>
                <a:t>between </a:t>
              </a:r>
              <a:r>
                <a:rPr lang="en-US" dirty="0" err="1" smtClean="0">
                  <a:latin typeface="Segoe Light"/>
                  <a:cs typeface="Segoe Light"/>
                </a:rPr>
                <a:t>myAddr</a:t>
              </a:r>
              <a:r>
                <a:rPr lang="en-US" dirty="0" smtClean="0">
                  <a:latin typeface="Segoe Light"/>
                  <a:cs typeface="Segoe Light"/>
                </a:rPr>
                <a:t> and target1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latin typeface="Segoe Light"/>
                  <a:cs typeface="Segoe Light"/>
                </a:rPr>
                <a:t>Latency target1 to target2 = </a:t>
              </a:r>
              <a:r>
                <a:rPr lang="en-US" b="1" i="1" dirty="0" smtClean="0">
                  <a:latin typeface="Segoe Light"/>
                  <a:cs typeface="Segoe Light"/>
                </a:rPr>
                <a:t>T – RTT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7438948" y="4751016"/>
              <a:ext cx="303576" cy="369332"/>
              <a:chOff x="-608082" y="993206"/>
              <a:chExt cx="303576" cy="369332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Segoe Light"/>
                    <a:cs typeface="Segoe Light"/>
                  </a:rPr>
                  <a:t>5</a:t>
                </a:r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8210788" y="4743716"/>
              <a:ext cx="303576" cy="369332"/>
              <a:chOff x="-608082" y="993206"/>
              <a:chExt cx="303576" cy="369332"/>
            </a:xfrm>
          </p:grpSpPr>
          <p:sp>
            <p:nvSpPr>
              <p:cNvPr id="105" name="Oval 104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Segoe Light"/>
                    <a:cs typeface="Segoe Light"/>
                  </a:rPr>
                  <a:t>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0722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2936</TotalTime>
  <Words>1700</Words>
  <Application>Microsoft Macintosh PowerPoint</Application>
  <PresentationFormat>On-screen Show (4:3)</PresentationFormat>
  <Paragraphs>300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Black</vt:lpstr>
      <vt:lpstr>An Internet Latency Measurement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UC,Berkeley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Latency Measurement Study in Modern Network</dc:title>
  <dc:creator>Ben Zhang</dc:creator>
  <cp:lastModifiedBy>Ben Zhang</cp:lastModifiedBy>
  <cp:revision>440</cp:revision>
  <dcterms:created xsi:type="dcterms:W3CDTF">2013-03-21T16:35:56Z</dcterms:created>
  <dcterms:modified xsi:type="dcterms:W3CDTF">2013-05-02T17:57:38Z</dcterms:modified>
</cp:coreProperties>
</file>